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92" r:id="rId2"/>
    <p:sldId id="257" r:id="rId3"/>
    <p:sldId id="294" r:id="rId4"/>
    <p:sldId id="296" r:id="rId5"/>
    <p:sldId id="295" r:id="rId6"/>
    <p:sldId id="298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71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74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9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33-A418-49D9-A47E-DE3AF9CE08B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1571DF-5B9C-42C6-BC61-BB1F115B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pp/cpp_operators_assignment.asp" TargetMode="External"/><Relationship Id="rId2" Type="http://schemas.openxmlformats.org/officeDocument/2006/relationships/hyperlink" Target="https://www.w3schools.com/cpp/cpp_operators.asp#arithmet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schools.com/cpp/cpp_operators_logical.asp" TargetMode="External"/><Relationship Id="rId4" Type="http://schemas.openxmlformats.org/officeDocument/2006/relationships/hyperlink" Target="https://www.w3schools.com/cpp/cpp_operators_comparison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A3FC-5E48-4DBB-9BEB-6D3DF7BF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590" y="610256"/>
            <a:ext cx="5622820" cy="1280890"/>
          </a:xfrm>
        </p:spPr>
        <p:txBody>
          <a:bodyPr/>
          <a:lstStyle/>
          <a:p>
            <a:r>
              <a:rPr lang="en-US" dirty="0"/>
              <a:t> Programming with c++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59ACD-FC88-418B-9C33-E531E06602CA}"/>
              </a:ext>
            </a:extLst>
          </p:cNvPr>
          <p:cNvSpPr txBox="1"/>
          <p:nvPr/>
        </p:nvSpPr>
        <p:spPr>
          <a:xfrm>
            <a:off x="3028281" y="3200400"/>
            <a:ext cx="538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Editor: Sara Mohamed  Mohamed ali</a:t>
            </a:r>
          </a:p>
          <a:p>
            <a:r>
              <a:rPr lang="en-US" sz="2800" b="1" dirty="0"/>
              <a:t>                  </a:t>
            </a:r>
            <a:r>
              <a:rPr lang="en-US" sz="2400" b="1" dirty="0"/>
              <a:t>Assistant lecturer</a:t>
            </a:r>
          </a:p>
        </p:txBody>
      </p:sp>
    </p:spTree>
    <p:extLst>
      <p:ext uri="{BB962C8B-B14F-4D97-AF65-F5344CB8AC3E}">
        <p14:creationId xmlns:p14="http://schemas.microsoft.com/office/powerpoint/2010/main" val="361537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48EF-C668-43C6-A855-57D707CE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065" y="253049"/>
            <a:ext cx="5543910" cy="89989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Single-line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comments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E97C2-35DC-4154-A4AB-CFBDDC777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66" y="1152939"/>
            <a:ext cx="10868508" cy="5452012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Single-line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comments start with two forward slashes (</a:t>
            </a:r>
            <a:r>
              <a:rPr lang="en-US" altLang="en-US" dirty="0">
                <a:solidFill>
                  <a:srgbClr val="DC143C"/>
                </a:solidFill>
                <a:latin typeface="Consolas" panose="020B0609020204030204" pitchFamily="49" charset="0"/>
              </a:rPr>
              <a:t>//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Any text between // and the end of the line is ignored by the compiler (will not be executed) </a:t>
            </a:r>
          </a:p>
          <a:p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B1B0CF-48CE-43E8-B03D-3EFB709F5250}"/>
              </a:ext>
            </a:extLst>
          </p:cNvPr>
          <p:cNvGrpSpPr/>
          <p:nvPr/>
        </p:nvGrpSpPr>
        <p:grpSpPr>
          <a:xfrm>
            <a:off x="1683026" y="2451651"/>
            <a:ext cx="8706678" cy="3777621"/>
            <a:chOff x="1683026" y="2451651"/>
            <a:chExt cx="8706678" cy="3777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6F8F57-0736-45CA-89E0-4BB5FF0ED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309" r="33913" b="37385"/>
            <a:stretch/>
          </p:blipFill>
          <p:spPr>
            <a:xfrm>
              <a:off x="1683026" y="2451651"/>
              <a:ext cx="8706678" cy="377762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AB7EBDA-297C-4552-A63A-B919C1173CD6}"/>
                </a:ext>
              </a:extLst>
            </p:cNvPr>
            <p:cNvCxnSpPr/>
            <p:nvPr/>
          </p:nvCxnSpPr>
          <p:spPr>
            <a:xfrm flipH="1">
              <a:off x="6626087" y="3869635"/>
              <a:ext cx="7686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396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C671-CC81-4334-895E-B1BE4A5A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941" y="279553"/>
            <a:ext cx="6612117" cy="740864"/>
          </a:xfrm>
        </p:spPr>
        <p:txBody>
          <a:bodyPr>
            <a:normAutofit fontScale="90000"/>
          </a:bodyPr>
          <a:lstStyle/>
          <a:p>
            <a:r>
              <a:rPr lang="en-US" dirty="0"/>
              <a:t>C++ Multi-line Comments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114C8-020C-40A8-9986-15D8F36A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1540189"/>
            <a:ext cx="10735986" cy="4781098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Multi-line comments start with </a:t>
            </a:r>
            <a:r>
              <a:rPr lang="en-US" altLang="en-US" dirty="0">
                <a:solidFill>
                  <a:srgbClr val="DC143C"/>
                </a:solidFill>
                <a:latin typeface="Consolas" panose="020B0609020204030204" pitchFamily="49" charset="0"/>
              </a:rPr>
              <a:t>/*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 and ends with </a:t>
            </a:r>
            <a:r>
              <a:rPr lang="en-US" altLang="en-US" dirty="0">
                <a:solidFill>
                  <a:srgbClr val="DC143C"/>
                </a:solidFill>
                <a:latin typeface="Consolas" panose="020B0609020204030204" pitchFamily="49" charset="0"/>
              </a:rPr>
              <a:t>*/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Any text between </a:t>
            </a:r>
            <a:r>
              <a:rPr lang="en-US" altLang="en-US" dirty="0">
                <a:solidFill>
                  <a:srgbClr val="DC143C"/>
                </a:solidFill>
                <a:latin typeface="Consolas" panose="020B0609020204030204" pitchFamily="49" charset="0"/>
              </a:rPr>
              <a:t>/*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 and </a:t>
            </a:r>
            <a:r>
              <a:rPr lang="en-US" altLang="en-US" dirty="0">
                <a:solidFill>
                  <a:srgbClr val="DC143C"/>
                </a:solidFill>
                <a:latin typeface="Consolas" panose="020B0609020204030204" pitchFamily="49" charset="0"/>
              </a:rPr>
              <a:t>*/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 will be ignored by the compiler.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D7A81-E309-45B0-8B8A-8FC2D1F3A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62" r="25652" b="30038"/>
          <a:stretch/>
        </p:blipFill>
        <p:spPr>
          <a:xfrm>
            <a:off x="1802296" y="2332383"/>
            <a:ext cx="9064487" cy="3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4B9C-16E7-4AA3-A785-6B83719A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99" y="569720"/>
            <a:ext cx="3503075" cy="754116"/>
          </a:xfrm>
        </p:spPr>
        <p:txBody>
          <a:bodyPr>
            <a:normAutofit fontScale="90000"/>
          </a:bodyPr>
          <a:lstStyle/>
          <a:p>
            <a:r>
              <a:rPr lang="en-US" dirty="0"/>
              <a:t>C++ Operators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325F7-597E-47DA-A9CE-C4A6F7F6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56522"/>
            <a:ext cx="10590212" cy="3777622"/>
          </a:xfrm>
        </p:spPr>
        <p:txBody>
          <a:bodyPr/>
          <a:lstStyle/>
          <a:p>
            <a:r>
              <a:rPr lang="en-US" sz="2400" dirty="0"/>
              <a:t>Operators are used to perform operations on variables and values.</a:t>
            </a:r>
          </a:p>
          <a:p>
            <a:r>
              <a:rPr lang="en-US" dirty="0"/>
              <a:t>C++ divides the operators into the following groups:</a:t>
            </a:r>
          </a:p>
          <a:p>
            <a:r>
              <a:rPr lang="en-US" dirty="0">
                <a:hlinkClick r:id="rId2"/>
              </a:rPr>
              <a:t>Arithmetic operators</a:t>
            </a:r>
            <a:endParaRPr lang="en-US" dirty="0"/>
          </a:p>
          <a:p>
            <a:r>
              <a:rPr lang="en-US" dirty="0">
                <a:hlinkClick r:id="rId3"/>
              </a:rPr>
              <a:t>Assignment operators</a:t>
            </a:r>
            <a:endParaRPr lang="en-US" dirty="0"/>
          </a:p>
          <a:p>
            <a:r>
              <a:rPr lang="en-US" dirty="0">
                <a:hlinkClick r:id="rId4"/>
              </a:rPr>
              <a:t>Comparison operators</a:t>
            </a:r>
            <a:endParaRPr lang="en-US" dirty="0"/>
          </a:p>
          <a:p>
            <a:r>
              <a:rPr lang="en-US" dirty="0">
                <a:hlinkClick r:id="rId5"/>
              </a:rPr>
              <a:t>Logical operators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3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D0F7-DD8F-46A6-B57E-0903ACDE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93" y="516711"/>
            <a:ext cx="4960814" cy="8601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Arithmetic Operators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A0E8-E37E-4125-99BC-3DF45097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1376844"/>
            <a:ext cx="10881760" cy="3777622"/>
          </a:xfrm>
        </p:spPr>
        <p:txBody>
          <a:bodyPr/>
          <a:lstStyle/>
          <a:p>
            <a:r>
              <a:rPr lang="en-US" dirty="0"/>
              <a:t>Arithmetic operators are used to perform common mathematical operations.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51C9F-D9B1-46EF-8AAB-01B806845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1" t="25302" r="23479" b="15539"/>
          <a:stretch/>
        </p:blipFill>
        <p:spPr>
          <a:xfrm>
            <a:off x="1258958" y="1787985"/>
            <a:ext cx="9250016" cy="45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BAB2-21DC-4510-A79B-5D3EDAEB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0" y="437198"/>
            <a:ext cx="6228521" cy="70110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Increment and decrement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0D298-2756-4A47-A9DA-33897495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4" y="1722783"/>
            <a:ext cx="8083826" cy="4465982"/>
          </a:xfrm>
        </p:spPr>
        <p:txBody>
          <a:bodyPr>
            <a:normAutofit/>
          </a:bodyPr>
          <a:lstStyle/>
          <a:p>
            <a:r>
              <a:rPr lang="en-US" sz="2400" b="1" dirty="0"/>
              <a:t>Increment</a:t>
            </a:r>
            <a:r>
              <a:rPr lang="en-US" sz="2400" dirty="0"/>
              <a:t> : increase the variable value  by  1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3C9BC-CB97-4930-80AB-346F65C8A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2" r="42500" b="36805"/>
          <a:stretch/>
        </p:blipFill>
        <p:spPr>
          <a:xfrm>
            <a:off x="1583635" y="2318501"/>
            <a:ext cx="7798904" cy="35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59C0-E4A7-438F-9D7C-5062C918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37" y="306333"/>
            <a:ext cx="3198275" cy="1280890"/>
          </a:xfrm>
        </p:spPr>
        <p:txBody>
          <a:bodyPr/>
          <a:lstStyle/>
          <a:p>
            <a:r>
              <a:rPr lang="en-US" b="1" dirty="0"/>
              <a:t>Decrement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3BD0-0BBF-4D37-8D90-00F98EBF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577" y="1232452"/>
            <a:ext cx="8915400" cy="5035826"/>
          </a:xfrm>
        </p:spPr>
        <p:txBody>
          <a:bodyPr/>
          <a:lstStyle/>
          <a:p>
            <a:r>
              <a:rPr lang="en-US" b="1" dirty="0"/>
              <a:t>Decrement</a:t>
            </a:r>
            <a:r>
              <a:rPr lang="en-US" dirty="0"/>
              <a:t> : decrease the variable value by 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5FD7C-27C9-4EF9-A1B9-84E9F5C7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5" r="50000" b="36612"/>
          <a:stretch/>
        </p:blipFill>
        <p:spPr>
          <a:xfrm>
            <a:off x="1509023" y="1910886"/>
            <a:ext cx="8529362" cy="43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B7DB-F40E-4D7A-8529-1A2A511A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68" y="264036"/>
            <a:ext cx="8911687" cy="661351"/>
          </a:xfrm>
        </p:spPr>
        <p:txBody>
          <a:bodyPr>
            <a:normAutofit/>
          </a:bodyPr>
          <a:lstStyle/>
          <a:p>
            <a:r>
              <a:rPr lang="en-US" dirty="0"/>
              <a:t>Difference between  ++x and x++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FDFE6-D716-44E0-8F8C-A4B48FF9E81C}"/>
              </a:ext>
            </a:extLst>
          </p:cNvPr>
          <p:cNvSpPr/>
          <p:nvPr/>
        </p:nvSpPr>
        <p:spPr>
          <a:xfrm>
            <a:off x="596346" y="1105424"/>
            <a:ext cx="11251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-apple-system"/>
              </a:rPr>
              <a:t>both ++x and x++ are used to increment variable x by 1.. the prime difference is that:</a:t>
            </a:r>
          </a:p>
          <a:p>
            <a:r>
              <a:rPr lang="en-US" sz="2400" dirty="0">
                <a:solidFill>
                  <a:srgbClr val="333333"/>
                </a:solidFill>
                <a:latin typeface="-apple-system"/>
              </a:rPr>
              <a:t>++x i.e. </a:t>
            </a:r>
            <a:r>
              <a:rPr lang="en-US" sz="2400" b="1" dirty="0">
                <a:solidFill>
                  <a:srgbClr val="333333"/>
                </a:solidFill>
                <a:latin typeface="-apple-system"/>
              </a:rPr>
              <a:t>pre-increment</a:t>
            </a:r>
            <a:r>
              <a:rPr lang="en-US" sz="2400" dirty="0">
                <a:solidFill>
                  <a:srgbClr val="333333"/>
                </a:solidFill>
                <a:latin typeface="-apple-system"/>
              </a:rPr>
              <a:t> operator uses the principle ‘change-then-use’ while, x++ i.e. </a:t>
            </a:r>
          </a:p>
          <a:p>
            <a:r>
              <a:rPr lang="en-US" sz="2400" b="1" dirty="0">
                <a:solidFill>
                  <a:srgbClr val="333333"/>
                </a:solidFill>
                <a:latin typeface="-apple-system"/>
              </a:rPr>
              <a:t>post-increment </a:t>
            </a:r>
            <a:r>
              <a:rPr lang="en-US" sz="2400" dirty="0">
                <a:solidFill>
                  <a:srgbClr val="333333"/>
                </a:solidFill>
                <a:latin typeface="-apple-system"/>
              </a:rPr>
              <a:t>operator uses the principle ‘use-then-change’.</a:t>
            </a:r>
            <a:endParaRPr lang="en-US" sz="24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048DF-4186-4BD9-8B38-A516CDFD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5" r="53152" b="41446"/>
          <a:stretch/>
        </p:blipFill>
        <p:spPr>
          <a:xfrm>
            <a:off x="6135756" y="2426281"/>
            <a:ext cx="5711687" cy="4108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90699-5998-496F-A43F-DA955183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22" r="55543" b="36998"/>
          <a:stretch/>
        </p:blipFill>
        <p:spPr>
          <a:xfrm>
            <a:off x="463826" y="2485790"/>
            <a:ext cx="5420139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A9B9-D199-4E13-9E48-2B5E0538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/>
          <a:lstStyle/>
          <a:p>
            <a:r>
              <a:rPr lang="en-US" dirty="0"/>
              <a:t>Difference between  --x and x--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0B78A3-075D-4A5A-BE69-20DC5C4CD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91" r="51924" b="39671"/>
          <a:stretch/>
        </p:blipFill>
        <p:spPr>
          <a:xfrm>
            <a:off x="583095" y="1560443"/>
            <a:ext cx="5300869" cy="4257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926AA-7D64-49D4-B128-464F3F71E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9" r="55435" b="39898"/>
          <a:stretch/>
        </p:blipFill>
        <p:spPr>
          <a:xfrm>
            <a:off x="6096000" y="1560443"/>
            <a:ext cx="5751443" cy="42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47E83-6A4B-4E79-BC34-25DD514B9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531400"/>
            <a:ext cx="5857461" cy="5795200"/>
          </a:xfrm>
        </p:spPr>
      </p:pic>
    </p:spTree>
    <p:extLst>
      <p:ext uri="{BB962C8B-B14F-4D97-AF65-F5344CB8AC3E}">
        <p14:creationId xmlns:p14="http://schemas.microsoft.com/office/powerpoint/2010/main" val="19357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EC670-0628-49F8-B180-1EB73411EFF7}"/>
              </a:ext>
            </a:extLst>
          </p:cNvPr>
          <p:cNvSpPr/>
          <p:nvPr/>
        </p:nvSpPr>
        <p:spPr>
          <a:xfrm>
            <a:off x="4572001" y="656684"/>
            <a:ext cx="2597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200" dirty="0"/>
              <a:t>الثوابت  </a:t>
            </a:r>
            <a:r>
              <a:rPr lang="en-US" sz="2200" dirty="0"/>
              <a:t>constants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622CAC-6E65-418A-B597-13EF6E45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11" y="1264554"/>
            <a:ext cx="10073378" cy="5268767"/>
          </a:xfrm>
        </p:spPr>
        <p:txBody>
          <a:bodyPr>
            <a:normAutofit/>
          </a:bodyPr>
          <a:lstStyle/>
          <a:p>
            <a:r>
              <a:rPr lang="en-US" sz="2000" dirty="0"/>
              <a:t>Used to define a variable whose value cannot be changed.</a:t>
            </a:r>
          </a:p>
          <a:p>
            <a:r>
              <a:rPr lang="en-US" sz="2000" dirty="0"/>
              <a:t>Constant declaration syntax: const type constant name;</a:t>
            </a:r>
          </a:p>
          <a:p>
            <a:r>
              <a:rPr lang="en-US" sz="2000" dirty="0"/>
              <a:t>Must declare and initialize constant in same time.</a:t>
            </a:r>
          </a:p>
          <a:p>
            <a:r>
              <a:rPr lang="en-US" sz="2000" dirty="0"/>
              <a:t>Constant can’t reinitialize.</a:t>
            </a:r>
          </a:p>
          <a:p>
            <a:pPr marL="530352" lvl="1" indent="0">
              <a:buNone/>
            </a:pPr>
            <a:r>
              <a:rPr lang="fr-FR" sz="2000" dirty="0"/>
              <a:t>const double PI = 3.14;</a:t>
            </a:r>
          </a:p>
          <a:p>
            <a:pPr marL="530352" lvl="1" indent="0">
              <a:buNone/>
            </a:pPr>
            <a:r>
              <a:rPr lang="fr-FR" sz="2000" dirty="0"/>
              <a:t>PI = 2.9; //</a:t>
            </a:r>
            <a:r>
              <a:rPr lang="fr-FR" sz="2000" dirty="0" err="1"/>
              <a:t>Error</a:t>
            </a:r>
            <a:endParaRPr lang="ar-EG" sz="2000" dirty="0"/>
          </a:p>
          <a:p>
            <a:pPr marL="530352" lvl="1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D6662-E16F-4BEE-B98A-1596460B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0" r="24242" b="50736"/>
          <a:stretch/>
        </p:blipFill>
        <p:spPr>
          <a:xfrm>
            <a:off x="6361042" y="2756452"/>
            <a:ext cx="5420499" cy="34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8E9582-B4D7-450B-997E-9C1247A8D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627" y="579782"/>
            <a:ext cx="10135497" cy="61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19E2-1FDA-4FB0-B7C1-100C35CA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374" y="610858"/>
            <a:ext cx="5234609" cy="8998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 circle area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4A8B15-08DD-4D91-8D97-758ABB34E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7" r="35753" b="43880"/>
          <a:stretch/>
        </p:blipFill>
        <p:spPr>
          <a:xfrm>
            <a:off x="1524001" y="1961322"/>
            <a:ext cx="9425994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1356-3A48-4635-B6F4-747FAC2F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429" y="503459"/>
            <a:ext cx="3503075" cy="886638"/>
          </a:xfrm>
        </p:spPr>
        <p:txBody>
          <a:bodyPr/>
          <a:lstStyle/>
          <a:p>
            <a:r>
              <a:rPr lang="en-US" dirty="0"/>
              <a:t>C++ 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E07F8-7577-4116-955B-D06E84464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" r="32598" b="44232"/>
          <a:stretch/>
        </p:blipFill>
        <p:spPr>
          <a:xfrm>
            <a:off x="1072903" y="1390097"/>
            <a:ext cx="10046193" cy="46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EA07-0702-4D4A-A3F2-36B8A8DC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57" y="529963"/>
            <a:ext cx="2522414" cy="833629"/>
          </a:xfrm>
        </p:spPr>
        <p:txBody>
          <a:bodyPr/>
          <a:lstStyle/>
          <a:p>
            <a:r>
              <a:rPr lang="en-US" dirty="0"/>
              <a:t>C++ input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C0E6E-8A11-4922-A776-95046235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865" y="1219200"/>
            <a:ext cx="8915400" cy="53538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cin is a predefined variable that reads data from the keyboard with the extraction operator (&gt;&gt;).</a:t>
            </a:r>
            <a:endParaRPr lang="ar-E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80663-A3F8-4728-AA63-D9F82EE8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6409" r="36847" b="31972"/>
          <a:stretch/>
        </p:blipFill>
        <p:spPr>
          <a:xfrm>
            <a:off x="1992865" y="2670190"/>
            <a:ext cx="8492802" cy="39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0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DADC-B6F1-465C-A5BA-6D542FD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553" y="303121"/>
            <a:ext cx="3079005" cy="757053"/>
          </a:xfrm>
        </p:spPr>
        <p:txBody>
          <a:bodyPr/>
          <a:lstStyle/>
          <a:p>
            <a:r>
              <a:rPr lang="en-US" dirty="0"/>
              <a:t>Example2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05855-2581-4F38-924C-5FD1AE30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998" b="26703"/>
          <a:stretch/>
        </p:blipFill>
        <p:spPr>
          <a:xfrm>
            <a:off x="2239617" y="1060174"/>
            <a:ext cx="7712765" cy="52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D21A-0917-42F1-BCB6-A7EA290E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5" y="186788"/>
            <a:ext cx="10641496" cy="1138429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Write c++ program that ask the user to enter his/her name and age then print them in same line.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128EF4-A600-49AE-B83C-45144698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86829" y="2133600"/>
            <a:ext cx="672016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27B6-E2B7-4202-9319-467E0062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187" y="322246"/>
            <a:ext cx="4178936" cy="793873"/>
          </a:xfrm>
        </p:spPr>
        <p:txBody>
          <a:bodyPr>
            <a:normAutofit fontScale="90000"/>
          </a:bodyPr>
          <a:lstStyle/>
          <a:p>
            <a:r>
              <a:rPr lang="en-US" dirty="0"/>
              <a:t>C++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F49D-9DA3-4054-97CF-79FB2573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07" y="1470991"/>
            <a:ext cx="10444438" cy="253116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Comments</a:t>
            </a:r>
            <a:r>
              <a:rPr lang="en-US" sz="2400" dirty="0"/>
              <a:t> can be used to explain C++ code</a:t>
            </a:r>
          </a:p>
          <a:p>
            <a:endParaRPr lang="en-US" sz="2400" dirty="0"/>
          </a:p>
          <a:p>
            <a:r>
              <a:rPr lang="en-US" sz="2400" dirty="0"/>
              <a:t>to make it more readable. It can also be used to prevent execution when testing alternative code.</a:t>
            </a:r>
          </a:p>
          <a:p>
            <a:endParaRPr lang="en-US" sz="2400" dirty="0"/>
          </a:p>
          <a:p>
            <a:r>
              <a:rPr lang="en-US" sz="2400" dirty="0"/>
              <a:t> Comments can be </a:t>
            </a:r>
            <a:r>
              <a:rPr lang="en-US" sz="2400" b="1" dirty="0"/>
              <a:t>singled-lined or multi-lined.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8246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342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Century Gothic</vt:lpstr>
      <vt:lpstr>Consolas</vt:lpstr>
      <vt:lpstr>Verdana</vt:lpstr>
      <vt:lpstr>Wingdings 3</vt:lpstr>
      <vt:lpstr>Wisp</vt:lpstr>
      <vt:lpstr> Programming with c++</vt:lpstr>
      <vt:lpstr>PowerPoint Presentation</vt:lpstr>
      <vt:lpstr>PowerPoint Presentation</vt:lpstr>
      <vt:lpstr>Compute circle area</vt:lpstr>
      <vt:lpstr>C++ output</vt:lpstr>
      <vt:lpstr>C++ input</vt:lpstr>
      <vt:lpstr>Example2</vt:lpstr>
      <vt:lpstr>Write c++ program that ask the user to enter his/her name and age then print them in same line. </vt:lpstr>
      <vt:lpstr>C++ Comments </vt:lpstr>
      <vt:lpstr>Single-line comments</vt:lpstr>
      <vt:lpstr>C++ Multi-line Comments </vt:lpstr>
      <vt:lpstr>C++ Operators </vt:lpstr>
      <vt:lpstr>Arithmetic Operators </vt:lpstr>
      <vt:lpstr>Increment and decrement</vt:lpstr>
      <vt:lpstr>Decrement</vt:lpstr>
      <vt:lpstr>Difference between  ++x and x++</vt:lpstr>
      <vt:lpstr>Difference between  --x and x--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الثوابت  constants</dc:title>
  <dc:creator>FreeComp</dc:creator>
  <cp:lastModifiedBy>drsarahsaso@gmail.com</cp:lastModifiedBy>
  <cp:revision>3</cp:revision>
  <dcterms:created xsi:type="dcterms:W3CDTF">2020-04-01T17:18:09Z</dcterms:created>
  <dcterms:modified xsi:type="dcterms:W3CDTF">2020-07-25T16:28:17Z</dcterms:modified>
</cp:coreProperties>
</file>