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7" r:id="rId3"/>
    <p:sldId id="256" r:id="rId4"/>
    <p:sldId id="262" r:id="rId5"/>
    <p:sldId id="263" r:id="rId6"/>
    <p:sldId id="265" r:id="rId7"/>
    <p:sldId id="266" r:id="rId8"/>
    <p:sldId id="264" r:id="rId9"/>
    <p:sldId id="267" r:id="rId10"/>
    <p:sldId id="268" r:id="rId11"/>
    <p:sldId id="258" r:id="rId12"/>
    <p:sldId id="259" r:id="rId13"/>
    <p:sldId id="260" r:id="rId14"/>
    <p:sldId id="270" r:id="rId15"/>
    <p:sldId id="269" r:id="rId16"/>
    <p:sldId id="273" r:id="rId17"/>
    <p:sldId id="291" r:id="rId18"/>
    <p:sldId id="290" r:id="rId19"/>
    <p:sldId id="272" r:id="rId20"/>
    <p:sldId id="274" r:id="rId21"/>
    <p:sldId id="277" r:id="rId22"/>
    <p:sldId id="275" r:id="rId23"/>
    <p:sldId id="276" r:id="rId24"/>
    <p:sldId id="286" r:id="rId25"/>
    <p:sldId id="287" r:id="rId26"/>
    <p:sldId id="288" r:id="rId27"/>
    <p:sldId id="289" r:id="rId28"/>
    <p:sldId id="284" r:id="rId29"/>
    <p:sldId id="285" r:id="rId30"/>
    <p:sldId id="278" r:id="rId31"/>
    <p:sldId id="279" r:id="rId32"/>
    <p:sldId id="280" r:id="rId33"/>
    <p:sldId id="281" r:id="rId34"/>
    <p:sldId id="283" r:id="rId35"/>
    <p:sldId id="28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ED89F4-DA64-45EA-BF62-546D74628C92}">
          <p14:sldIdLst>
            <p14:sldId id="292"/>
            <p14:sldId id="257"/>
            <p14:sldId id="256"/>
            <p14:sldId id="262"/>
            <p14:sldId id="263"/>
            <p14:sldId id="265"/>
            <p14:sldId id="266"/>
            <p14:sldId id="264"/>
            <p14:sldId id="267"/>
            <p14:sldId id="268"/>
            <p14:sldId id="258"/>
            <p14:sldId id="259"/>
            <p14:sldId id="260"/>
            <p14:sldId id="270"/>
            <p14:sldId id="269"/>
            <p14:sldId id="273"/>
            <p14:sldId id="291"/>
            <p14:sldId id="290"/>
            <p14:sldId id="272"/>
            <p14:sldId id="274"/>
            <p14:sldId id="277"/>
            <p14:sldId id="275"/>
            <p14:sldId id="276"/>
            <p14:sldId id="286"/>
            <p14:sldId id="287"/>
            <p14:sldId id="288"/>
            <p14:sldId id="289"/>
            <p14:sldId id="284"/>
            <p14:sldId id="285"/>
            <p14:sldId id="278"/>
            <p14:sldId id="279"/>
            <p14:sldId id="280"/>
            <p14:sldId id="281"/>
            <p14:sldId id="283"/>
            <p14:sldId id="282"/>
          </p14:sldIdLst>
        </p14:section>
        <p14:section name="Untitled Section" id="{C8FE8DE4-3A52-4B49-8B8A-C6E362392793}">
          <p14:sldIdLst/>
        </p14:section>
        <p14:section name="Untitled Section" id="{46BCD335-D54A-411A-84C2-D37A74CC44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8141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64227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1571DF-5B9C-42C6-BC61-BB1F115B5F0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581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989345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1571DF-5B9C-42C6-BC61-BB1F115B5F0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8801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893024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3917676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298963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53127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8F7A33-A418-49D9-A47E-DE3AF9CE08BE}" type="datetimeFigureOut">
              <a:rPr lang="en-US" smtClean="0"/>
              <a:t>7/25/2020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51329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781594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8F7A33-A418-49D9-A47E-DE3AF9CE08BE}" type="datetimeFigureOut">
              <a:rPr lang="en-US" smtClean="0"/>
              <a:t>7/25/2020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212532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8F7A33-A418-49D9-A47E-DE3AF9CE08BE}" type="datetimeFigureOut">
              <a:rPr lang="en-US" smtClean="0"/>
              <a:t>7/25/2020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379803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F7A33-A418-49D9-A47E-DE3AF9CE08BE}" type="datetimeFigureOut">
              <a:rPr lang="en-US" smtClean="0"/>
              <a:t>7/25/2020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154917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236320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8F7A33-A418-49D9-A47E-DE3AF9CE08BE}" type="datetimeFigureOut">
              <a:rPr lang="en-US" smtClean="0"/>
              <a:t>7/25/2020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1571DF-5B9C-42C6-BC61-BB1F115B5F03}" type="slidenum">
              <a:rPr lang="en-US" smtClean="0"/>
              <a:t>‹#›</a:t>
            </a:fld>
            <a:endParaRPr lang="en-US"/>
          </a:p>
        </p:txBody>
      </p:sp>
    </p:spTree>
    <p:extLst>
      <p:ext uri="{BB962C8B-B14F-4D97-AF65-F5344CB8AC3E}">
        <p14:creationId xmlns:p14="http://schemas.microsoft.com/office/powerpoint/2010/main" val="85339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8F7A33-A418-49D9-A47E-DE3AF9CE08BE}" type="datetimeFigureOut">
              <a:rPr lang="en-US" smtClean="0"/>
              <a:t>7/25/2020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1571DF-5B9C-42C6-BC61-BB1F115B5F03}" type="slidenum">
              <a:rPr lang="en-US" smtClean="0"/>
              <a:t>‹#›</a:t>
            </a:fld>
            <a:endParaRPr lang="en-US"/>
          </a:p>
        </p:txBody>
      </p:sp>
    </p:spTree>
    <p:extLst>
      <p:ext uri="{BB962C8B-B14F-4D97-AF65-F5344CB8AC3E}">
        <p14:creationId xmlns:p14="http://schemas.microsoft.com/office/powerpoint/2010/main" val="201334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trix219.com/eg/2016/12/29/%d9%85%d8%b5%d8%a7%d8%af%d8%b1-%d8%aa%d8%b9%d9%84%d9%85-%d8%a7%d9%84%d8%a8%d8%b1%d9%85%d8%ac%d8%a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AA3FC-5E48-4DBB-9BEB-6D3DF7BFB030}"/>
              </a:ext>
            </a:extLst>
          </p:cNvPr>
          <p:cNvSpPr>
            <a:spLocks noGrp="1"/>
          </p:cNvSpPr>
          <p:nvPr>
            <p:ph type="title"/>
          </p:nvPr>
        </p:nvSpPr>
        <p:spPr>
          <a:xfrm>
            <a:off x="3284590" y="610256"/>
            <a:ext cx="5622820" cy="1280890"/>
          </a:xfrm>
        </p:spPr>
        <p:txBody>
          <a:bodyPr/>
          <a:lstStyle/>
          <a:p>
            <a:r>
              <a:rPr lang="en-US" dirty="0"/>
              <a:t> Programming with c++</a:t>
            </a:r>
          </a:p>
        </p:txBody>
      </p:sp>
      <p:sp>
        <p:nvSpPr>
          <p:cNvPr id="4" name="TextBox 3">
            <a:extLst>
              <a:ext uri="{FF2B5EF4-FFF2-40B4-BE49-F238E27FC236}">
                <a16:creationId xmlns:a16="http://schemas.microsoft.com/office/drawing/2014/main" id="{E6159ACD-FC88-418B-9C33-E531E06602CA}"/>
              </a:ext>
            </a:extLst>
          </p:cNvPr>
          <p:cNvSpPr txBox="1"/>
          <p:nvPr/>
        </p:nvSpPr>
        <p:spPr>
          <a:xfrm>
            <a:off x="3028281" y="3200400"/>
            <a:ext cx="5381428" cy="830997"/>
          </a:xfrm>
          <a:prstGeom prst="rect">
            <a:avLst/>
          </a:prstGeom>
          <a:noFill/>
        </p:spPr>
        <p:txBody>
          <a:bodyPr wrap="square" rtlCol="0">
            <a:spAutoFit/>
          </a:bodyPr>
          <a:lstStyle/>
          <a:p>
            <a:r>
              <a:rPr lang="en-US" sz="2000" b="1" dirty="0"/>
              <a:t>      Editor: Sara Mohamed  Mohamed ali</a:t>
            </a:r>
          </a:p>
          <a:p>
            <a:r>
              <a:rPr lang="en-US" sz="2800" b="1" dirty="0"/>
              <a:t>                  </a:t>
            </a:r>
            <a:r>
              <a:rPr lang="en-US" sz="2400" b="1" dirty="0"/>
              <a:t>Assistant lecturer</a:t>
            </a:r>
          </a:p>
        </p:txBody>
      </p:sp>
    </p:spTree>
    <p:extLst>
      <p:ext uri="{BB962C8B-B14F-4D97-AF65-F5344CB8AC3E}">
        <p14:creationId xmlns:p14="http://schemas.microsoft.com/office/powerpoint/2010/main" val="361537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80EC7-E22E-4F92-B2B4-0DF2E0DA457B}"/>
              </a:ext>
            </a:extLst>
          </p:cNvPr>
          <p:cNvSpPr>
            <a:spLocks noGrp="1"/>
          </p:cNvSpPr>
          <p:nvPr>
            <p:ph type="title"/>
          </p:nvPr>
        </p:nvSpPr>
        <p:spPr>
          <a:xfrm>
            <a:off x="2168856" y="536589"/>
            <a:ext cx="8911687" cy="820377"/>
          </a:xfrm>
        </p:spPr>
        <p:txBody>
          <a:bodyPr>
            <a:normAutofit fontScale="90000"/>
          </a:bodyPr>
          <a:lstStyle/>
          <a:p>
            <a:pPr algn="ctr" rtl="1"/>
            <a:r>
              <a:rPr lang="ar-EG" b="1" u="sng" dirty="0"/>
              <a:t>لغة  </a:t>
            </a:r>
            <a:r>
              <a:rPr lang="en-US" b="1" u="sng" dirty="0"/>
              <a:t>C++</a:t>
            </a:r>
            <a:br>
              <a:rPr lang="ar-EG" b="1" u="sng" dirty="0"/>
            </a:br>
            <a:endParaRPr lang="en-US" u="sng" dirty="0"/>
          </a:p>
        </p:txBody>
      </p:sp>
      <p:sp>
        <p:nvSpPr>
          <p:cNvPr id="3" name="Content Placeholder 2">
            <a:extLst>
              <a:ext uri="{FF2B5EF4-FFF2-40B4-BE49-F238E27FC236}">
                <a16:creationId xmlns:a16="http://schemas.microsoft.com/office/drawing/2014/main" id="{E975FF72-5C76-4AA6-A5B4-42FFA5FD596A}"/>
              </a:ext>
            </a:extLst>
          </p:cNvPr>
          <p:cNvSpPr>
            <a:spLocks noGrp="1"/>
          </p:cNvSpPr>
          <p:nvPr>
            <p:ph idx="1"/>
          </p:nvPr>
        </p:nvSpPr>
        <p:spPr>
          <a:xfrm>
            <a:off x="636105" y="1142624"/>
            <a:ext cx="11251096" cy="5509968"/>
          </a:xfrm>
        </p:spPr>
        <p:txBody>
          <a:bodyPr>
            <a:normAutofit fontScale="70000" lnSpcReduction="20000"/>
          </a:bodyPr>
          <a:lstStyle/>
          <a:p>
            <a:pPr algn="just" rtl="1">
              <a:lnSpc>
                <a:spcPct val="160000"/>
              </a:lnSpc>
            </a:pPr>
            <a:r>
              <a:rPr lang="ar-JO" sz="2200" dirty="0">
                <a:latin typeface="Arial Rounded MT Bold" panose="020F0704030504030204" pitchFamily="34" charset="0"/>
              </a:rPr>
              <a:t>تعد لغة “سي بلس بلس” </a:t>
            </a:r>
            <a:r>
              <a:rPr lang="en-US" sz="2200" dirty="0">
                <a:latin typeface="Arial Rounded MT Bold" panose="020F0704030504030204" pitchFamily="34" charset="0"/>
              </a:rPr>
              <a:t>C++ </a:t>
            </a:r>
            <a:r>
              <a:rPr lang="ar-JO" sz="2200" dirty="0">
                <a:latin typeface="Arial Rounded MT Bold" panose="020F0704030504030204" pitchFamily="34" charset="0"/>
              </a:rPr>
              <a:t>واحدة من أقوى اللغات البرمجية المترجمة -يتم كتابة الكود ثم ترجمته باستخدام </a:t>
            </a:r>
            <a:r>
              <a:rPr lang="en-US" sz="2200" dirty="0">
                <a:latin typeface="Arial Rounded MT Bold" panose="020F0704030504030204" pitchFamily="34" charset="0"/>
              </a:rPr>
              <a:t>Compilers- </a:t>
            </a:r>
            <a:r>
              <a:rPr lang="ar-JO" sz="2200" dirty="0">
                <a:latin typeface="Arial Rounded MT Bold" panose="020F0704030504030204" pitchFamily="34" charset="0"/>
              </a:rPr>
              <a:t>الموجودة حاليًا، نظرًا لما تتمتع به من القوة والكفاءة في الأداء مقارنة بلغات أخرى مثل جافا أو بايثون، كما أنها متعددة الاستخدمات، سواءً في التطبيقات أو الألعاب، مما يجعلها المفضلة لدى المصممين.</a:t>
            </a:r>
            <a:endParaRPr lang="ar-EG" sz="2200" dirty="0">
              <a:latin typeface="Arial Rounded MT Bold" panose="020F0704030504030204" pitchFamily="34" charset="0"/>
            </a:endParaRPr>
          </a:p>
          <a:p>
            <a:pPr marL="0" indent="0" algn="just" rtl="1">
              <a:lnSpc>
                <a:spcPct val="160000"/>
              </a:lnSpc>
              <a:buNone/>
            </a:pPr>
            <a:endParaRPr lang="ar-EG" sz="2200" b="1" dirty="0">
              <a:latin typeface="Arial Rounded MT Bold" panose="020F0704030504030204" pitchFamily="34" charset="0"/>
            </a:endParaRPr>
          </a:p>
          <a:p>
            <a:pPr algn="just" rtl="1">
              <a:lnSpc>
                <a:spcPct val="160000"/>
              </a:lnSpc>
            </a:pPr>
            <a:r>
              <a:rPr lang="ar-JO" sz="2200" dirty="0">
                <a:latin typeface="Arial Rounded MT Bold" panose="020F0704030504030204" pitchFamily="34" charset="0"/>
              </a:rPr>
              <a:t>نشأت هذه اللغة في عام 1979 على يد عالم الحاسوب “بيارن ستروستروب” </a:t>
            </a:r>
            <a:r>
              <a:rPr lang="en-US" sz="2200" dirty="0">
                <a:latin typeface="Arial Rounded MT Bold" panose="020F0704030504030204" pitchFamily="34" charset="0"/>
              </a:rPr>
              <a:t>Bjarne Stroustrup، </a:t>
            </a:r>
            <a:r>
              <a:rPr lang="ar-JO" sz="2200" dirty="0">
                <a:latin typeface="Arial Rounded MT Bold" panose="020F0704030504030204" pitchFamily="34" charset="0"/>
              </a:rPr>
              <a:t>وكانت تسمى في البداية “سي مع الفصول” </a:t>
            </a:r>
            <a:r>
              <a:rPr lang="en-US" sz="2200" dirty="0">
                <a:latin typeface="Arial Rounded MT Bold" panose="020F0704030504030204" pitchFamily="34" charset="0"/>
              </a:rPr>
              <a:t>C with Classes، </a:t>
            </a:r>
            <a:r>
              <a:rPr lang="ar-JO" sz="2200" dirty="0">
                <a:latin typeface="Arial Rounded MT Bold" panose="020F0704030504030204" pitchFamily="34" charset="0"/>
              </a:rPr>
              <a:t>ولكن تغير الاسم في وقتٍ لاحق من عام 1983 إلى الاسم الحالي، حيث يدل على أنها التطور أو الجيل القادم للغة </a:t>
            </a:r>
            <a:r>
              <a:rPr lang="en-US" sz="2200" dirty="0">
                <a:latin typeface="Arial Rounded MT Bold" panose="020F0704030504030204" pitchFamily="34" charset="0"/>
              </a:rPr>
              <a:t>C، </a:t>
            </a:r>
            <a:r>
              <a:rPr lang="ar-JO" sz="2200" dirty="0">
                <a:latin typeface="Arial Rounded MT Bold" panose="020F0704030504030204" pitchFamily="34" charset="0"/>
              </a:rPr>
              <a:t>مع إضافة المزيد من المكتبات والأكواد والإضافات التي لم تتواجد في سلفها </a:t>
            </a:r>
            <a:r>
              <a:rPr lang="en-US" sz="2200" dirty="0">
                <a:latin typeface="Arial Rounded MT Bold" panose="020F0704030504030204" pitchFamily="34" charset="0"/>
              </a:rPr>
              <a:t>C</a:t>
            </a:r>
            <a:endParaRPr lang="ar-EG" sz="2200" dirty="0">
              <a:latin typeface="Arial Rounded MT Bold" panose="020F0704030504030204" pitchFamily="34" charset="0"/>
            </a:endParaRPr>
          </a:p>
          <a:p>
            <a:pPr marL="0" indent="0" algn="just" rtl="1">
              <a:lnSpc>
                <a:spcPct val="160000"/>
              </a:lnSpc>
              <a:buNone/>
            </a:pPr>
            <a:endParaRPr lang="ar-EG" sz="2200" dirty="0">
              <a:latin typeface="Arial Rounded MT Bold" panose="020F0704030504030204" pitchFamily="34" charset="0"/>
            </a:endParaRPr>
          </a:p>
          <a:p>
            <a:pPr algn="just" rtl="1">
              <a:lnSpc>
                <a:spcPct val="160000"/>
              </a:lnSpc>
            </a:pPr>
            <a:r>
              <a:rPr lang="ar-JO" sz="2200" dirty="0">
                <a:latin typeface="Arial Rounded MT Bold" panose="020F0704030504030204" pitchFamily="34" charset="0"/>
              </a:rPr>
              <a:t>من مميزات اللغة أيضًا أنها تعمل على منصات أنظمة التشغيل المتنوعة، مما يسهل على المطور إعادة استخدام الكود على نظام مختلف دون الحاجة إلى التعديل عليه، فقط عليه إعادة ترجمته ليتماشى مع نظام التشغيل الجديد.</a:t>
            </a:r>
            <a:endParaRPr lang="ar-EG" sz="2200" dirty="0">
              <a:latin typeface="Arial Rounded MT Bold" panose="020F0704030504030204" pitchFamily="34" charset="0"/>
            </a:endParaRPr>
          </a:p>
          <a:p>
            <a:pPr algn="just" rtl="1" fontAlgn="base">
              <a:lnSpc>
                <a:spcPct val="160000"/>
              </a:lnSpc>
            </a:pPr>
            <a:r>
              <a:rPr lang="ar-JO" sz="2200" dirty="0">
                <a:latin typeface="Arial Rounded MT Bold" panose="020F0704030504030204" pitchFamily="34" charset="0"/>
              </a:rPr>
              <a:t>وفي مجال البرامج نجد الكثير منها مكتوب بهذه اللغة مثل </a:t>
            </a:r>
            <a:r>
              <a:rPr lang="en-US" sz="2200" dirty="0">
                <a:latin typeface="Arial Rounded MT Bold" panose="020F0704030504030204" pitchFamily="34" charset="0"/>
              </a:rPr>
              <a:t>Google Chrome، Mozilla Firefox، Microsoft Office، Adobe Photoshop، Adobe Illustrator، Microsoft windows Xp </a:t>
            </a:r>
            <a:r>
              <a:rPr lang="ar-JO" sz="2200" dirty="0">
                <a:latin typeface="Arial Rounded MT Bold" panose="020F0704030504030204" pitchFamily="34" charset="0"/>
              </a:rPr>
              <a:t>و </a:t>
            </a:r>
            <a:r>
              <a:rPr lang="en-US" sz="2200" dirty="0">
                <a:latin typeface="Arial Rounded MT Bold" panose="020F0704030504030204" pitchFamily="34" charset="0"/>
              </a:rPr>
              <a:t>Vista.. </a:t>
            </a:r>
            <a:r>
              <a:rPr lang="ar-EG" sz="2200" dirty="0">
                <a:latin typeface="Arial Rounded MT Bold" panose="020F0704030504030204" pitchFamily="34" charset="0"/>
              </a:rPr>
              <a:t> </a:t>
            </a:r>
            <a:r>
              <a:rPr lang="ar-JO" sz="2200" dirty="0">
                <a:latin typeface="Arial Rounded MT Bold" panose="020F0704030504030204" pitchFamily="34" charset="0"/>
              </a:rPr>
              <a:t>إلخ.</a:t>
            </a:r>
          </a:p>
          <a:p>
            <a:br>
              <a:rPr lang="ar-JO" dirty="0"/>
            </a:br>
            <a:endParaRPr lang="en-US" dirty="0"/>
          </a:p>
        </p:txBody>
      </p:sp>
    </p:spTree>
    <p:extLst>
      <p:ext uri="{BB962C8B-B14F-4D97-AF65-F5344CB8AC3E}">
        <p14:creationId xmlns:p14="http://schemas.microsoft.com/office/powerpoint/2010/main" val="288272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1A810-5F3F-4A33-B601-2CA34E3CA381}"/>
              </a:ext>
            </a:extLst>
          </p:cNvPr>
          <p:cNvSpPr>
            <a:spLocks noGrp="1"/>
          </p:cNvSpPr>
          <p:nvPr>
            <p:ph type="title"/>
          </p:nvPr>
        </p:nvSpPr>
        <p:spPr>
          <a:xfrm>
            <a:off x="2102594" y="306333"/>
            <a:ext cx="8911687" cy="1280890"/>
          </a:xfrm>
        </p:spPr>
        <p:txBody>
          <a:bodyPr/>
          <a:lstStyle/>
          <a:p>
            <a:pPr algn="ctr"/>
            <a:r>
              <a:rPr lang="ar-JO" dirty="0">
                <a:solidFill>
                  <a:srgbClr val="0070C0"/>
                </a:solidFill>
              </a:rPr>
              <a:t>مـراحــل البرمجـــــة</a:t>
            </a:r>
            <a:endParaRPr lang="en-US" dirty="0">
              <a:solidFill>
                <a:srgbClr val="0070C0"/>
              </a:solidFill>
            </a:endParaRPr>
          </a:p>
        </p:txBody>
      </p:sp>
      <p:sp>
        <p:nvSpPr>
          <p:cNvPr id="3" name="Content Placeholder 2">
            <a:extLst>
              <a:ext uri="{FF2B5EF4-FFF2-40B4-BE49-F238E27FC236}">
                <a16:creationId xmlns:a16="http://schemas.microsoft.com/office/drawing/2014/main" id="{B9EE5973-61B4-4952-AF0D-188FDD2514A3}"/>
              </a:ext>
            </a:extLst>
          </p:cNvPr>
          <p:cNvSpPr>
            <a:spLocks noGrp="1"/>
          </p:cNvSpPr>
          <p:nvPr>
            <p:ph idx="1"/>
          </p:nvPr>
        </p:nvSpPr>
        <p:spPr>
          <a:xfrm>
            <a:off x="1192695" y="1154618"/>
            <a:ext cx="10073378" cy="5577485"/>
          </a:xfrm>
        </p:spPr>
        <p:txBody>
          <a:bodyPr>
            <a:normAutofit/>
          </a:bodyPr>
          <a:lstStyle/>
          <a:p>
            <a:pPr algn="r" rtl="1"/>
            <a:r>
              <a:rPr lang="ar-JO" sz="2000" dirty="0"/>
              <a:t>تتم عم</a:t>
            </a:r>
            <a:r>
              <a:rPr lang="ar-EG" sz="2000" dirty="0"/>
              <a:t>ل</a:t>
            </a:r>
            <a:r>
              <a:rPr lang="ar-JO" sz="2000" dirty="0"/>
              <a:t>ية البرمجة ع</a:t>
            </a:r>
            <a:r>
              <a:rPr lang="ar-EG" sz="2000" dirty="0"/>
              <a:t>ل</a:t>
            </a:r>
            <a:r>
              <a:rPr lang="ar-JO" sz="2000" dirty="0"/>
              <a:t>ى عدة مراحل , مرتبـة ترتيبـ</a:t>
            </a:r>
            <a:r>
              <a:rPr lang="ar-EG" sz="2000" dirty="0"/>
              <a:t>ا له معنى وتاثير </a:t>
            </a:r>
            <a:r>
              <a:rPr lang="ar-JO" sz="2000" dirty="0"/>
              <a:t> , بعض </a:t>
            </a:r>
            <a:r>
              <a:rPr lang="ar-EG" sz="2000" dirty="0"/>
              <a:t>هذه </a:t>
            </a:r>
            <a:r>
              <a:rPr lang="ar-JO" sz="2000" dirty="0"/>
              <a:t> المراحل يتم</a:t>
            </a:r>
            <a:r>
              <a:rPr lang="ar-EG" sz="2000" dirty="0"/>
              <a:t> انجازها </a:t>
            </a:r>
            <a:r>
              <a:rPr lang="ar-JO" sz="2000" dirty="0"/>
              <a:t>بواسطة الحاسوب</a:t>
            </a:r>
            <a:r>
              <a:rPr lang="ar-EG" sz="2000" dirty="0"/>
              <a:t> ومنها </a:t>
            </a:r>
            <a:r>
              <a:rPr lang="ar-JO" sz="2000" dirty="0"/>
              <a:t> ما يتم انجاز</a:t>
            </a:r>
            <a:r>
              <a:rPr lang="ar-EG" sz="2000" dirty="0"/>
              <a:t>ه</a:t>
            </a:r>
            <a:r>
              <a:rPr lang="ar-JO" sz="2000" dirty="0"/>
              <a:t>ا </a:t>
            </a:r>
            <a:r>
              <a:rPr lang="ar-EG" sz="2000" dirty="0"/>
              <a:t>بواسطة </a:t>
            </a:r>
            <a:r>
              <a:rPr lang="ar-JO" sz="2000" dirty="0"/>
              <a:t>المبرمج </a:t>
            </a:r>
            <a:r>
              <a:rPr lang="ar-EG" sz="2000" dirty="0"/>
              <a:t>.</a:t>
            </a:r>
          </a:p>
          <a:p>
            <a:pPr algn="r" rtl="1"/>
            <a:endParaRPr lang="en-US" sz="2000" dirty="0"/>
          </a:p>
        </p:txBody>
      </p:sp>
      <p:pic>
        <p:nvPicPr>
          <p:cNvPr id="5" name="Picture 4">
            <a:extLst>
              <a:ext uri="{FF2B5EF4-FFF2-40B4-BE49-F238E27FC236}">
                <a16:creationId xmlns:a16="http://schemas.microsoft.com/office/drawing/2014/main" id="{E9DA8BB7-0C1C-4206-87EC-9B5BCFC47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4362" y="2002905"/>
            <a:ext cx="8783276" cy="4185860"/>
          </a:xfrm>
          <a:prstGeom prst="rect">
            <a:avLst/>
          </a:prstGeom>
        </p:spPr>
      </p:pic>
    </p:spTree>
    <p:extLst>
      <p:ext uri="{BB962C8B-B14F-4D97-AF65-F5344CB8AC3E}">
        <p14:creationId xmlns:p14="http://schemas.microsoft.com/office/powerpoint/2010/main" val="3984763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1710-3628-4C99-98DD-3F338F260464}"/>
              </a:ext>
            </a:extLst>
          </p:cNvPr>
          <p:cNvSpPr>
            <a:spLocks noGrp="1"/>
          </p:cNvSpPr>
          <p:nvPr>
            <p:ph type="title"/>
          </p:nvPr>
        </p:nvSpPr>
        <p:spPr>
          <a:xfrm>
            <a:off x="2049586" y="311427"/>
            <a:ext cx="8911687" cy="740864"/>
          </a:xfrm>
        </p:spPr>
        <p:txBody>
          <a:bodyPr/>
          <a:lstStyle/>
          <a:p>
            <a:pPr algn="ctr"/>
            <a:r>
              <a:rPr lang="en-US" dirty="0"/>
              <a:t> </a:t>
            </a:r>
            <a:r>
              <a:rPr lang="en-US" dirty="0">
                <a:solidFill>
                  <a:srgbClr val="0070C0"/>
                </a:solidFill>
              </a:rPr>
              <a:t>what is the compilation </a:t>
            </a:r>
            <a:r>
              <a:rPr lang="en-US" dirty="0">
                <a:latin typeface="Calibri" panose="020F0502020204030204" pitchFamily="34" charset="0"/>
                <a:cs typeface="Calibri" panose="020F0502020204030204" pitchFamily="34" charset="0"/>
              </a:rPr>
              <a:t>?</a:t>
            </a:r>
          </a:p>
        </p:txBody>
      </p:sp>
      <p:sp>
        <p:nvSpPr>
          <p:cNvPr id="3" name="Content Placeholder 2">
            <a:extLst>
              <a:ext uri="{FF2B5EF4-FFF2-40B4-BE49-F238E27FC236}">
                <a16:creationId xmlns:a16="http://schemas.microsoft.com/office/drawing/2014/main" id="{4B19DED8-8844-47EC-B030-026E9AE673AD}"/>
              </a:ext>
            </a:extLst>
          </p:cNvPr>
          <p:cNvSpPr>
            <a:spLocks noGrp="1"/>
          </p:cNvSpPr>
          <p:nvPr>
            <p:ph idx="1"/>
          </p:nvPr>
        </p:nvSpPr>
        <p:spPr>
          <a:xfrm>
            <a:off x="702365" y="1052291"/>
            <a:ext cx="11105322" cy="5128591"/>
          </a:xfrm>
        </p:spPr>
        <p:txBody>
          <a:bodyPr>
            <a:normAutofit/>
          </a:bodyPr>
          <a:lstStyle/>
          <a:p>
            <a:pPr algn="r" rtl="1"/>
            <a:r>
              <a:rPr lang="ar-EG" sz="2500" dirty="0"/>
              <a:t>يسمى البرنامج بعد صياغته باحدى لغات البرمجة  بالبرنامج المصدر </a:t>
            </a:r>
            <a:r>
              <a:rPr lang="en-US" sz="2500" dirty="0"/>
              <a:t>  </a:t>
            </a:r>
            <a:r>
              <a:rPr lang="ar-EG" sz="2500" dirty="0"/>
              <a:t> </a:t>
            </a:r>
            <a:endParaRPr lang="en-US" sz="2500" dirty="0"/>
          </a:p>
          <a:p>
            <a:pPr algn="r" rtl="1"/>
            <a:r>
              <a:rPr lang="en-US" sz="2500" b="1" dirty="0"/>
              <a:t>Source  program</a:t>
            </a:r>
            <a:endParaRPr lang="ar-EG" sz="2500" b="1" dirty="0"/>
          </a:p>
          <a:p>
            <a:pPr algn="r" rtl="1"/>
            <a:r>
              <a:rPr lang="ar-EG" sz="2500" dirty="0"/>
              <a:t>ولا يتم تنفيذه مباشرة على الحاسب بل يتم ترجمته  الى برنامج مكتوب بلغة الالة .</a:t>
            </a:r>
          </a:p>
          <a:p>
            <a:pPr algn="r" rtl="1"/>
            <a:r>
              <a:rPr lang="ar-EG" sz="2500" b="1" dirty="0"/>
              <a:t>الترجمة </a:t>
            </a:r>
            <a:r>
              <a:rPr lang="ar-EG" sz="2500" dirty="0"/>
              <a:t> :  هى تحويل برنامج المصدر الى برنامج الهدف  بالترجمة  يقوم بها  المترجم  او  </a:t>
            </a:r>
            <a:r>
              <a:rPr lang="en-US" sz="2500" b="1" dirty="0"/>
              <a:t>Compiler</a:t>
            </a:r>
          </a:p>
          <a:p>
            <a:pPr algn="r" rtl="1"/>
            <a:endParaRPr lang="en-US" sz="2500" b="1" dirty="0"/>
          </a:p>
        </p:txBody>
      </p:sp>
      <p:grpSp>
        <p:nvGrpSpPr>
          <p:cNvPr id="12" name="Group 11">
            <a:extLst>
              <a:ext uri="{FF2B5EF4-FFF2-40B4-BE49-F238E27FC236}">
                <a16:creationId xmlns:a16="http://schemas.microsoft.com/office/drawing/2014/main" id="{089075E9-8665-4822-8ECA-A541572D08BC}"/>
              </a:ext>
            </a:extLst>
          </p:cNvPr>
          <p:cNvGrpSpPr/>
          <p:nvPr/>
        </p:nvGrpSpPr>
        <p:grpSpPr>
          <a:xfrm>
            <a:off x="1701516" y="4492486"/>
            <a:ext cx="9607826" cy="848140"/>
            <a:chOff x="2067339" y="4293703"/>
            <a:chExt cx="9607826" cy="848140"/>
          </a:xfrm>
        </p:grpSpPr>
        <p:sp>
          <p:nvSpPr>
            <p:cNvPr id="4" name="Rectangle 3">
              <a:extLst>
                <a:ext uri="{FF2B5EF4-FFF2-40B4-BE49-F238E27FC236}">
                  <a16:creationId xmlns:a16="http://schemas.microsoft.com/office/drawing/2014/main" id="{28895133-EBA8-4864-8AF8-7880CAA08EFC}"/>
                </a:ext>
              </a:extLst>
            </p:cNvPr>
            <p:cNvSpPr/>
            <p:nvPr/>
          </p:nvSpPr>
          <p:spPr>
            <a:xfrm>
              <a:off x="8799443" y="4293704"/>
              <a:ext cx="2875722" cy="848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dirty="0"/>
                <a:t>البرنامج  المصدر </a:t>
              </a:r>
              <a:endParaRPr lang="en-US" dirty="0"/>
            </a:p>
          </p:txBody>
        </p:sp>
        <p:cxnSp>
          <p:nvCxnSpPr>
            <p:cNvPr id="8" name="Straight Arrow Connector 7">
              <a:extLst>
                <a:ext uri="{FF2B5EF4-FFF2-40B4-BE49-F238E27FC236}">
                  <a16:creationId xmlns:a16="http://schemas.microsoft.com/office/drawing/2014/main" id="{9774852A-8EFA-4E28-AAFD-10D95E7F16AC}"/>
                </a:ext>
              </a:extLst>
            </p:cNvPr>
            <p:cNvCxnSpPr>
              <a:stCxn id="4" idx="1"/>
            </p:cNvCxnSpPr>
            <p:nvPr/>
          </p:nvCxnSpPr>
          <p:spPr>
            <a:xfrm flipH="1">
              <a:off x="8309113" y="4717774"/>
              <a:ext cx="49033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9" name="Rectangle 8">
              <a:extLst>
                <a:ext uri="{FF2B5EF4-FFF2-40B4-BE49-F238E27FC236}">
                  <a16:creationId xmlns:a16="http://schemas.microsoft.com/office/drawing/2014/main" id="{87301AAB-2A47-4035-A720-56852DDE34B0}"/>
                </a:ext>
              </a:extLst>
            </p:cNvPr>
            <p:cNvSpPr/>
            <p:nvPr/>
          </p:nvSpPr>
          <p:spPr>
            <a:xfrm>
              <a:off x="5433391" y="4293704"/>
              <a:ext cx="2875722" cy="848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Compiler</a:t>
              </a:r>
            </a:p>
          </p:txBody>
        </p:sp>
        <p:cxnSp>
          <p:nvCxnSpPr>
            <p:cNvPr id="10" name="Straight Arrow Connector 9">
              <a:extLst>
                <a:ext uri="{FF2B5EF4-FFF2-40B4-BE49-F238E27FC236}">
                  <a16:creationId xmlns:a16="http://schemas.microsoft.com/office/drawing/2014/main" id="{B9D7204F-92C0-4EAD-BD2F-950BB18DEA0B}"/>
                </a:ext>
              </a:extLst>
            </p:cNvPr>
            <p:cNvCxnSpPr/>
            <p:nvPr/>
          </p:nvCxnSpPr>
          <p:spPr>
            <a:xfrm flipH="1">
              <a:off x="4943061" y="4744278"/>
              <a:ext cx="49033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1" name="Rectangle 10">
              <a:extLst>
                <a:ext uri="{FF2B5EF4-FFF2-40B4-BE49-F238E27FC236}">
                  <a16:creationId xmlns:a16="http://schemas.microsoft.com/office/drawing/2014/main" id="{1772258E-140D-46C2-B136-64DF5F918A52}"/>
                </a:ext>
              </a:extLst>
            </p:cNvPr>
            <p:cNvSpPr/>
            <p:nvPr/>
          </p:nvSpPr>
          <p:spPr>
            <a:xfrm>
              <a:off x="2067339" y="4293703"/>
              <a:ext cx="2875722" cy="848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a:t>البرنامج  الهدف</a:t>
              </a:r>
              <a:endParaRPr lang="en-US" dirty="0"/>
            </a:p>
          </p:txBody>
        </p:sp>
      </p:grpSp>
    </p:spTree>
    <p:extLst>
      <p:ext uri="{BB962C8B-B14F-4D97-AF65-F5344CB8AC3E}">
        <p14:creationId xmlns:p14="http://schemas.microsoft.com/office/powerpoint/2010/main" val="84936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A633-4099-4020-8C95-F26D1E22EBFD}"/>
              </a:ext>
            </a:extLst>
          </p:cNvPr>
          <p:cNvSpPr>
            <a:spLocks noGrp="1"/>
          </p:cNvSpPr>
          <p:nvPr>
            <p:ph type="title"/>
          </p:nvPr>
        </p:nvSpPr>
        <p:spPr>
          <a:xfrm>
            <a:off x="2115848" y="576346"/>
            <a:ext cx="8911687" cy="740864"/>
          </a:xfrm>
          <a:solidFill>
            <a:schemeClr val="accent5">
              <a:lumMod val="60000"/>
              <a:lumOff val="40000"/>
            </a:schemeClr>
          </a:solidFill>
        </p:spPr>
        <p:txBody>
          <a:bodyPr/>
          <a:lstStyle/>
          <a:p>
            <a:pPr algn="ctr"/>
            <a:r>
              <a:rPr lang="en-US" dirty="0"/>
              <a:t>What is the IDE </a:t>
            </a:r>
            <a:r>
              <a:rPr lang="en-US" dirty="0">
                <a:latin typeface="Arial Rounded MT Bold" panose="020F0704030504030204" pitchFamily="34" charset="0"/>
              </a:rPr>
              <a:t>?</a:t>
            </a:r>
          </a:p>
        </p:txBody>
      </p:sp>
      <p:sp>
        <p:nvSpPr>
          <p:cNvPr id="3" name="Content Placeholder 2">
            <a:extLst>
              <a:ext uri="{FF2B5EF4-FFF2-40B4-BE49-F238E27FC236}">
                <a16:creationId xmlns:a16="http://schemas.microsoft.com/office/drawing/2014/main" id="{7594B3FE-C9BE-42C4-A5B1-4782987680F1}"/>
              </a:ext>
            </a:extLst>
          </p:cNvPr>
          <p:cNvSpPr>
            <a:spLocks noGrp="1"/>
          </p:cNvSpPr>
          <p:nvPr>
            <p:ph idx="1"/>
          </p:nvPr>
        </p:nvSpPr>
        <p:spPr>
          <a:xfrm>
            <a:off x="848139" y="1563757"/>
            <a:ext cx="10656473" cy="4982817"/>
          </a:xfrm>
        </p:spPr>
        <p:txBody>
          <a:bodyPr>
            <a:normAutofit fontScale="92500"/>
          </a:bodyPr>
          <a:lstStyle/>
          <a:p>
            <a:pPr algn="r" rtl="1"/>
            <a:r>
              <a:rPr lang="ar-JO" dirty="0"/>
              <a:t>كما نعلم جميعا أن مجال </a:t>
            </a:r>
            <a:r>
              <a:rPr lang="ar-JO" dirty="0">
                <a:hlinkClick r:id="rId2"/>
              </a:rPr>
              <a:t>البرمجة</a:t>
            </a:r>
            <a:r>
              <a:rPr lang="ar-JO" dirty="0"/>
              <a:t> يتمحور بالأساس حول كتابة الأكواد ، و هذا ما يجعل كل المبرمجين حول العالم في حالة بحث مستمر عن بيئات عمل لمساعدتهم في كتابة البرامج الخاصة بهم .</a:t>
            </a:r>
            <a:endParaRPr lang="ar-EG" dirty="0"/>
          </a:p>
          <a:p>
            <a:pPr marL="0" indent="0" algn="r" rtl="1">
              <a:lnSpc>
                <a:spcPct val="160000"/>
              </a:lnSpc>
              <a:buNone/>
            </a:pPr>
            <a:br>
              <a:rPr lang="ar-JO" dirty="0"/>
            </a:br>
            <a:r>
              <a:rPr lang="ar-JO" dirty="0"/>
              <a:t>عند هذه النقطة يأتي دور </a:t>
            </a:r>
            <a:r>
              <a:rPr lang="ar-JO" b="1" dirty="0"/>
              <a:t>بيئة التطوير المتكاملة </a:t>
            </a:r>
            <a:r>
              <a:rPr lang="en-US" b="1" dirty="0"/>
              <a:t>IDE</a:t>
            </a:r>
            <a:r>
              <a:rPr lang="en-US" dirty="0"/>
              <a:t> </a:t>
            </a:r>
            <a:r>
              <a:rPr lang="ar-EG" dirty="0"/>
              <a:t> </a:t>
            </a:r>
            <a:r>
              <a:rPr lang="ar-JO" dirty="0"/>
              <a:t>اللذي يقدم العديد من الخدمات المميزة و المتكاملة فيما بينها و اللتي تلعب دورا كبيرا و هاما في سرعة إنشاء التطبيقات و البرامج بالإضافة إلى الكفاءة اللتي تتسم بها</a:t>
            </a:r>
            <a:endParaRPr lang="ar-EG" dirty="0"/>
          </a:p>
          <a:p>
            <a:pPr marL="0" indent="0" algn="just" rtl="1">
              <a:lnSpc>
                <a:spcPct val="160000"/>
              </a:lnSpc>
              <a:buNone/>
            </a:pPr>
            <a:r>
              <a:rPr lang="ar-JO" b="1" dirty="0"/>
              <a:t>بيئة التطوير المتكاملة</a:t>
            </a:r>
            <a:r>
              <a:rPr lang="ar-JO" dirty="0"/>
              <a:t> أو ما يعبر عنها بالإنجليزية ب </a:t>
            </a:r>
            <a:r>
              <a:rPr lang="en-US" b="1" dirty="0"/>
              <a:t>Integrated Development Environment</a:t>
            </a:r>
            <a:r>
              <a:rPr lang="en-US" dirty="0"/>
              <a:t> </a:t>
            </a:r>
            <a:r>
              <a:rPr lang="ar-JO" dirty="0"/>
              <a:t>و إختصارها </a:t>
            </a:r>
            <a:r>
              <a:rPr lang="en-US" b="1" dirty="0"/>
              <a:t>IDE</a:t>
            </a:r>
            <a:r>
              <a:rPr lang="en-US" dirty="0"/>
              <a:t> ، </a:t>
            </a:r>
            <a:r>
              <a:rPr lang="ar-JO" dirty="0"/>
              <a:t>هي حزمة من البرمجيات التي تقدم تسهيلات شاملة للمبرمجين وتساعدهم في تطوير البرمجيات و التطبيقات .</a:t>
            </a:r>
            <a:br>
              <a:rPr lang="ar-JO" dirty="0"/>
            </a:br>
            <a:r>
              <a:rPr lang="ar-JO" dirty="0"/>
              <a:t>و تتألف هذه البيئة عادة من أداة تحرير نصوص لكتابة الكود البرمجي و مترجم أو مفسر و أدوات لإتمام بناء البرامج ، كما تحتوي عادة على أداة تتبع للبحث عن الأخطاء و المشاكل</a:t>
            </a:r>
            <a:r>
              <a:rPr lang="ar-EG" dirty="0"/>
              <a:t>.</a:t>
            </a:r>
          </a:p>
          <a:p>
            <a:pPr marL="0" indent="0" algn="r" rtl="1">
              <a:lnSpc>
                <a:spcPct val="160000"/>
              </a:lnSpc>
              <a:buNone/>
            </a:pPr>
            <a:r>
              <a:rPr lang="ar-EG" dirty="0"/>
              <a:t>من  اشهر  بيئات  تطوير  برنامج </a:t>
            </a:r>
            <a:r>
              <a:rPr lang="en-US" b="1" dirty="0"/>
              <a:t>Visual Studio – NetBeans</a:t>
            </a:r>
            <a:endParaRPr lang="ar-EG" b="1" dirty="0"/>
          </a:p>
          <a:p>
            <a:pPr marL="0" indent="0" algn="r" rtl="1">
              <a:lnSpc>
                <a:spcPct val="160000"/>
              </a:lnSpc>
              <a:buNone/>
            </a:pPr>
            <a:r>
              <a:rPr lang="ar-EG" dirty="0"/>
              <a:t>وسوف نستخدم  </a:t>
            </a:r>
            <a:r>
              <a:rPr lang="en-US" b="1" dirty="0"/>
              <a:t> CodeBlocks</a:t>
            </a:r>
            <a:endParaRPr lang="en-US" dirty="0"/>
          </a:p>
        </p:txBody>
      </p:sp>
    </p:spTree>
    <p:extLst>
      <p:ext uri="{BB962C8B-B14F-4D97-AF65-F5344CB8AC3E}">
        <p14:creationId xmlns:p14="http://schemas.microsoft.com/office/powerpoint/2010/main" val="407485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377A-1EA4-4164-B628-93ACFB9E6B47}"/>
              </a:ext>
            </a:extLst>
          </p:cNvPr>
          <p:cNvSpPr>
            <a:spLocks noGrp="1"/>
          </p:cNvSpPr>
          <p:nvPr>
            <p:ph type="title"/>
          </p:nvPr>
        </p:nvSpPr>
        <p:spPr>
          <a:xfrm>
            <a:off x="2208612" y="529963"/>
            <a:ext cx="8911687" cy="833629"/>
          </a:xfrm>
        </p:spPr>
        <p:txBody>
          <a:bodyPr/>
          <a:lstStyle/>
          <a:p>
            <a:pPr algn="ctr"/>
            <a:r>
              <a:rPr lang="ar-EG" dirty="0"/>
              <a:t>ملاحظات هامة</a:t>
            </a:r>
            <a:endParaRPr lang="en-US" dirty="0"/>
          </a:p>
        </p:txBody>
      </p:sp>
      <p:sp>
        <p:nvSpPr>
          <p:cNvPr id="3" name="Content Placeholder 2">
            <a:extLst>
              <a:ext uri="{FF2B5EF4-FFF2-40B4-BE49-F238E27FC236}">
                <a16:creationId xmlns:a16="http://schemas.microsoft.com/office/drawing/2014/main" id="{83AAD01D-63C2-4FF5-A138-186BA6500804}"/>
              </a:ext>
            </a:extLst>
          </p:cNvPr>
          <p:cNvSpPr>
            <a:spLocks noGrp="1"/>
          </p:cNvSpPr>
          <p:nvPr>
            <p:ph idx="1"/>
          </p:nvPr>
        </p:nvSpPr>
        <p:spPr>
          <a:xfrm>
            <a:off x="834887" y="1363592"/>
            <a:ext cx="10285412" cy="4136060"/>
          </a:xfrm>
        </p:spPr>
        <p:txBody>
          <a:bodyPr>
            <a:normAutofit lnSpcReduction="10000"/>
          </a:bodyPr>
          <a:lstStyle/>
          <a:p>
            <a:r>
              <a:rPr lang="en-US" dirty="0"/>
              <a:t>Main : </a:t>
            </a:r>
            <a:r>
              <a:rPr lang="ar-EG" dirty="0"/>
              <a:t>هى دالة اساسية تنفذ اى كود فى البرنامج  ولا يوجد اكتر من </a:t>
            </a:r>
            <a:r>
              <a:rPr lang="en-US" dirty="0"/>
              <a:t>main</a:t>
            </a:r>
          </a:p>
          <a:p>
            <a:r>
              <a:rPr lang="en-US" dirty="0"/>
              <a:t>C++ is  a case sensitive.</a:t>
            </a:r>
          </a:p>
          <a:p>
            <a:r>
              <a:rPr lang="en-US" dirty="0"/>
              <a:t>Cout: </a:t>
            </a:r>
            <a:r>
              <a:rPr lang="ar-EG" dirty="0"/>
              <a:t>امر لطباعة   اى خرج او نتيجة على شاشة الكونسول  وهى اختصار  ل </a:t>
            </a:r>
            <a:r>
              <a:rPr lang="en-US" dirty="0"/>
              <a:t>Console</a:t>
            </a:r>
          </a:p>
          <a:p>
            <a:r>
              <a:rPr lang="en-US" dirty="0"/>
              <a:t>Console :</a:t>
            </a:r>
            <a:r>
              <a:rPr lang="ar-EG" dirty="0"/>
              <a:t>وهى الشاشة السوداء الى يظهر عليها  الناتج </a:t>
            </a:r>
          </a:p>
          <a:p>
            <a:r>
              <a:rPr lang="en-US" dirty="0"/>
              <a:t>endl:</a:t>
            </a:r>
            <a:r>
              <a:rPr lang="ar-EG" dirty="0"/>
              <a:t>لنزول  المؤشر الى  سطر  جديد عند تنفيذ   اى كود تالى </a:t>
            </a:r>
            <a:r>
              <a:rPr lang="en-US" dirty="0"/>
              <a:t> end line</a:t>
            </a:r>
          </a:p>
          <a:p>
            <a:r>
              <a:rPr lang="en-US" dirty="0"/>
              <a:t>cout &lt;&lt;"very good\n" &lt;&lt; "hi" ; </a:t>
            </a:r>
            <a:r>
              <a:rPr lang="ar-EG" dirty="0"/>
              <a:t>نفس  الفكرة  تطبع   الجملة التانيه فى سطر جديد </a:t>
            </a:r>
            <a:endParaRPr lang="en-US" dirty="0"/>
          </a:p>
          <a:p>
            <a:r>
              <a:rPr lang="en-US" dirty="0"/>
              <a:t>Cin: console input </a:t>
            </a:r>
            <a:r>
              <a:rPr lang="ar-EG" dirty="0"/>
              <a:t>اختصار </a:t>
            </a:r>
          </a:p>
          <a:p>
            <a:r>
              <a:rPr lang="en-US" dirty="0"/>
              <a:t>&lt;&lt; </a:t>
            </a:r>
            <a:r>
              <a:rPr lang="ar-EG" dirty="0"/>
              <a:t>وهى علامة  تستعمل مع اوامر الاخراج  وهى مؤشر  يوضح ان يطبع القيمة  من المغير  الى شاشة   الكونسول </a:t>
            </a:r>
          </a:p>
          <a:p>
            <a:r>
              <a:rPr lang="en-US" dirty="0"/>
              <a:t>&gt;&gt; </a:t>
            </a:r>
            <a:r>
              <a:rPr lang="ar-EG" dirty="0"/>
              <a:t>وتعنى  خذ القيمة  من  الكونسول  وضعها فى المتغير  وتانى  غالبا مع  الامر </a:t>
            </a:r>
            <a:r>
              <a:rPr lang="en-US" dirty="0"/>
              <a:t>Cin</a:t>
            </a:r>
          </a:p>
          <a:p>
            <a:r>
              <a:rPr lang="en-US" dirty="0"/>
              <a:t>\t: </a:t>
            </a:r>
            <a:r>
              <a:rPr lang="ar-EG" dirty="0"/>
              <a:t> تترك مسافة  فى السطر  نفسه بين النصوص</a:t>
            </a:r>
            <a:endParaRPr lang="en-US" dirty="0"/>
          </a:p>
          <a:p>
            <a:endParaRPr lang="en-US" dirty="0"/>
          </a:p>
        </p:txBody>
      </p:sp>
    </p:spTree>
    <p:extLst>
      <p:ext uri="{BB962C8B-B14F-4D97-AF65-F5344CB8AC3E}">
        <p14:creationId xmlns:p14="http://schemas.microsoft.com/office/powerpoint/2010/main" val="63796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BA5B-35DD-449D-A55C-5407C79B992A}"/>
              </a:ext>
            </a:extLst>
          </p:cNvPr>
          <p:cNvSpPr>
            <a:spLocks noGrp="1"/>
          </p:cNvSpPr>
          <p:nvPr>
            <p:ph type="title"/>
          </p:nvPr>
        </p:nvSpPr>
        <p:spPr/>
        <p:txBody>
          <a:bodyPr/>
          <a:lstStyle/>
          <a:p>
            <a:r>
              <a:rPr lang="ar-EG" dirty="0"/>
              <a:t>تعريفات هامة لبعض اجزاء  الكود</a:t>
            </a:r>
            <a:endParaRPr lang="en-US" dirty="0"/>
          </a:p>
        </p:txBody>
      </p:sp>
      <p:sp>
        <p:nvSpPr>
          <p:cNvPr id="3" name="Content Placeholder 2">
            <a:extLst>
              <a:ext uri="{FF2B5EF4-FFF2-40B4-BE49-F238E27FC236}">
                <a16:creationId xmlns:a16="http://schemas.microsoft.com/office/drawing/2014/main" id="{7B8B5201-BCAF-4EA2-9FD6-08BDAE37DBB9}"/>
              </a:ext>
            </a:extLst>
          </p:cNvPr>
          <p:cNvSpPr>
            <a:spLocks noGrp="1"/>
          </p:cNvSpPr>
          <p:nvPr>
            <p:ph idx="1"/>
          </p:nvPr>
        </p:nvSpPr>
        <p:spPr>
          <a:xfrm>
            <a:off x="1767577" y="1431234"/>
            <a:ext cx="8915400" cy="4943061"/>
          </a:xfrm>
        </p:spPr>
        <p:txBody>
          <a:bodyPr>
            <a:normAutofit lnSpcReduction="10000"/>
          </a:bodyPr>
          <a:lstStyle/>
          <a:p>
            <a:r>
              <a:rPr lang="ar-EG" b="1" dirty="0"/>
              <a:t>#</a:t>
            </a:r>
            <a:r>
              <a:rPr lang="en-US" b="1" dirty="0"/>
              <a:t>Includes &lt;iostream&gt;:#</a:t>
            </a:r>
            <a:r>
              <a:rPr lang="en-US" dirty="0"/>
              <a:t>include is known as a preprocessor directive, which is used to load files.&lt; &gt; indicate the start and end of file name to be loaded.. you can use " " quotes too instead of &lt;&gt;. </a:t>
            </a:r>
          </a:p>
          <a:p>
            <a:r>
              <a:rPr lang="en-US" dirty="0"/>
              <a:t>In this case, iostream is a file containing code for input/output operations.</a:t>
            </a:r>
          </a:p>
          <a:p>
            <a:r>
              <a:rPr lang="en-US" dirty="0"/>
              <a:t>You need to include iostream so that the compiler knows about the word cout , cin.</a:t>
            </a:r>
            <a:endParaRPr lang="ar-EG" dirty="0"/>
          </a:p>
          <a:p>
            <a:r>
              <a:rPr lang="en-US" dirty="0"/>
              <a:t>File  is a library.</a:t>
            </a:r>
          </a:p>
          <a:p>
            <a:r>
              <a:rPr lang="ar-EG" dirty="0"/>
              <a:t>يمكن كتابة </a:t>
            </a:r>
            <a:r>
              <a:rPr lang="en-US" dirty="0"/>
              <a:t> </a:t>
            </a:r>
            <a:r>
              <a:rPr lang="ar-EG" dirty="0"/>
              <a:t>المنطقة  هذه </a:t>
            </a:r>
            <a:r>
              <a:rPr lang="en-US" dirty="0"/>
              <a:t> </a:t>
            </a:r>
            <a:r>
              <a:rPr lang="ar-EG" dirty="0"/>
              <a:t>هكذا  كما بالسطر التالى </a:t>
            </a:r>
            <a:endParaRPr lang="en-US" dirty="0"/>
          </a:p>
          <a:p>
            <a:pPr algn="l"/>
            <a:r>
              <a:rPr lang="en-US" dirty="0"/>
              <a:t>std::cout and std::cin</a:t>
            </a:r>
            <a:r>
              <a:rPr lang="ar-EG" dirty="0"/>
              <a:t> </a:t>
            </a:r>
            <a:r>
              <a:rPr lang="en-US" dirty="0"/>
              <a:t>  </a:t>
            </a:r>
            <a:r>
              <a:rPr lang="ar-EG" dirty="0"/>
              <a:t>مجال  او منطقة بها مجموعة من الكلاسات المتعلقه  بوظيفه معينه داخل المكتبة  والتى  قد تحتتوى  على اكتر من</a:t>
            </a:r>
            <a:r>
              <a:rPr lang="en-US" dirty="0"/>
              <a:t> namespace </a:t>
            </a:r>
            <a:endParaRPr lang="ar-EG" dirty="0"/>
          </a:p>
          <a:p>
            <a:pPr algn="just"/>
            <a:r>
              <a:rPr lang="en-US" b="1" dirty="0"/>
              <a:t>Namespace</a:t>
            </a:r>
            <a:r>
              <a:rPr lang="ar-EG" b="1" dirty="0"/>
              <a:t>:</a:t>
            </a:r>
            <a:r>
              <a:rPr lang="en-US" dirty="0"/>
              <a:t> A namespace is a declarative region that provides a scope to the identifiers (the names of types, functions, variables, </a:t>
            </a:r>
            <a:r>
              <a:rPr lang="en-US" dirty="0" err="1"/>
              <a:t>etc</a:t>
            </a:r>
            <a:r>
              <a:rPr lang="en-US" dirty="0"/>
              <a:t>) inside it. Namespaces are used to organize code into logical groups and to prevent name collisions that can occur especially when your code base includes multiple libraries. </a:t>
            </a:r>
            <a:endParaRPr lang="ar-EG" dirty="0"/>
          </a:p>
          <a:p>
            <a:pPr algn="just"/>
            <a:r>
              <a:rPr lang="en-US" dirty="0"/>
              <a:t>Std:: scope resolution</a:t>
            </a:r>
            <a:endParaRPr lang="ar-EG" dirty="0"/>
          </a:p>
          <a:p>
            <a:endParaRPr lang="en-US" dirty="0"/>
          </a:p>
          <a:p>
            <a:endParaRPr lang="en-US" b="1" dirty="0"/>
          </a:p>
          <a:p>
            <a:endParaRPr lang="en-US" dirty="0"/>
          </a:p>
        </p:txBody>
      </p:sp>
    </p:spTree>
    <p:extLst>
      <p:ext uri="{BB962C8B-B14F-4D97-AF65-F5344CB8AC3E}">
        <p14:creationId xmlns:p14="http://schemas.microsoft.com/office/powerpoint/2010/main" val="365077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28687-20C1-4C6D-9E84-587D466ADA92}"/>
              </a:ext>
            </a:extLst>
          </p:cNvPr>
          <p:cNvSpPr>
            <a:spLocks noGrp="1"/>
          </p:cNvSpPr>
          <p:nvPr>
            <p:ph type="title"/>
          </p:nvPr>
        </p:nvSpPr>
        <p:spPr/>
        <p:txBody>
          <a:bodyPr/>
          <a:lstStyle/>
          <a:p>
            <a:pPr algn="ctr"/>
            <a:r>
              <a:rPr lang="en-US" dirty="0"/>
              <a:t>Namespace</a:t>
            </a:r>
          </a:p>
        </p:txBody>
      </p:sp>
      <p:sp>
        <p:nvSpPr>
          <p:cNvPr id="3" name="Content Placeholder 2">
            <a:extLst>
              <a:ext uri="{FF2B5EF4-FFF2-40B4-BE49-F238E27FC236}">
                <a16:creationId xmlns:a16="http://schemas.microsoft.com/office/drawing/2014/main" id="{E7317A01-4A64-480F-B2BE-942B4F3C8981}"/>
              </a:ext>
            </a:extLst>
          </p:cNvPr>
          <p:cNvSpPr>
            <a:spLocks noGrp="1"/>
          </p:cNvSpPr>
          <p:nvPr>
            <p:ph idx="1"/>
          </p:nvPr>
        </p:nvSpPr>
        <p:spPr>
          <a:xfrm>
            <a:off x="914400" y="1264554"/>
            <a:ext cx="10033621" cy="4969335"/>
          </a:xfrm>
        </p:spPr>
        <p:txBody>
          <a:bodyPr>
            <a:normAutofit fontScale="92500" lnSpcReduction="20000"/>
          </a:bodyPr>
          <a:lstStyle/>
          <a:p>
            <a:pPr>
              <a:lnSpc>
                <a:spcPct val="160000"/>
              </a:lnSpc>
            </a:pPr>
            <a:r>
              <a:rPr lang="en-US" dirty="0"/>
              <a:t>Consider a situation, when we have two persons with the same name, Zara, in the same class. Whenever we need to differentiate them definitely we would have to use some additional information along with their name, like either the area, if they live in different area or their mother’s or father’s name, etc.</a:t>
            </a:r>
          </a:p>
          <a:p>
            <a:pPr>
              <a:lnSpc>
                <a:spcPct val="160000"/>
              </a:lnSpc>
            </a:pPr>
            <a:r>
              <a:rPr lang="en-US" dirty="0"/>
              <a:t>Same situation can arise in your C++ applications. For example, you might be writing some code that has a function called xyz() and there is another library available which is also having same function xyz(). Now the compiler has no way of knowing which version of xyz() function you are referring to within your code.</a:t>
            </a:r>
          </a:p>
          <a:p>
            <a:pPr>
              <a:lnSpc>
                <a:spcPct val="160000"/>
              </a:lnSpc>
            </a:pPr>
            <a:r>
              <a:rPr lang="en-US" dirty="0"/>
              <a:t>A </a:t>
            </a:r>
            <a:r>
              <a:rPr lang="en-US" b="1" dirty="0"/>
              <a:t>namespace</a:t>
            </a:r>
            <a:r>
              <a:rPr lang="en-US" dirty="0">
                <a:solidFill>
                  <a:schemeClr val="accent2">
                    <a:lumMod val="75000"/>
                  </a:schemeClr>
                </a:solidFill>
              </a:rPr>
              <a:t> is designed to overcome this difficulty and is used as additional information to differentiate similar functions, classes, variables etc. with the same name available in different libraries. Using namespace, you can define the context in which names are defined. In essence, a namespace defines a scope</a:t>
            </a:r>
            <a:r>
              <a:rPr lang="en-US" dirty="0"/>
              <a:t>.</a:t>
            </a:r>
          </a:p>
          <a:p>
            <a:endParaRPr lang="en-US" dirty="0"/>
          </a:p>
        </p:txBody>
      </p:sp>
    </p:spTree>
    <p:extLst>
      <p:ext uri="{BB962C8B-B14F-4D97-AF65-F5344CB8AC3E}">
        <p14:creationId xmlns:p14="http://schemas.microsoft.com/office/powerpoint/2010/main" val="2133263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C5168-E128-4465-B2DA-FB43FA605732}"/>
              </a:ext>
            </a:extLst>
          </p:cNvPr>
          <p:cNvSpPr>
            <a:spLocks noGrp="1"/>
          </p:cNvSpPr>
          <p:nvPr>
            <p:ph type="title"/>
          </p:nvPr>
        </p:nvSpPr>
        <p:spPr>
          <a:xfrm>
            <a:off x="1943569" y="478336"/>
            <a:ext cx="8911687" cy="833629"/>
          </a:xfrm>
        </p:spPr>
        <p:txBody>
          <a:bodyPr/>
          <a:lstStyle/>
          <a:p>
            <a:pPr algn="ctr"/>
            <a:r>
              <a:rPr lang="en-US" dirty="0"/>
              <a:t>Example</a:t>
            </a:r>
          </a:p>
        </p:txBody>
      </p:sp>
      <p:pic>
        <p:nvPicPr>
          <p:cNvPr id="5" name="Content Placeholder 4">
            <a:extLst>
              <a:ext uri="{FF2B5EF4-FFF2-40B4-BE49-F238E27FC236}">
                <a16:creationId xmlns:a16="http://schemas.microsoft.com/office/drawing/2014/main" id="{819622BA-EE5F-4CEA-B231-DC32C825FA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4451" y="1669774"/>
            <a:ext cx="9200277" cy="4361346"/>
          </a:xfrm>
        </p:spPr>
      </p:pic>
    </p:spTree>
    <p:extLst>
      <p:ext uri="{BB962C8B-B14F-4D97-AF65-F5344CB8AC3E}">
        <p14:creationId xmlns:p14="http://schemas.microsoft.com/office/powerpoint/2010/main" val="2467523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BA415-ADBD-41E1-9F80-35CEFDDD2E51}"/>
              </a:ext>
            </a:extLst>
          </p:cNvPr>
          <p:cNvSpPr>
            <a:spLocks noGrp="1"/>
          </p:cNvSpPr>
          <p:nvPr>
            <p:ph idx="1"/>
          </p:nvPr>
        </p:nvSpPr>
        <p:spPr>
          <a:xfrm>
            <a:off x="1510747" y="371061"/>
            <a:ext cx="10285412" cy="1046922"/>
          </a:xfrm>
        </p:spPr>
        <p:txBody>
          <a:bodyPr>
            <a:normAutofit fontScale="25000" lnSpcReduction="20000"/>
          </a:bodyPr>
          <a:lstStyle/>
          <a:p>
            <a:pPr>
              <a:lnSpc>
                <a:spcPct val="200000"/>
              </a:lnSpc>
            </a:pPr>
            <a:r>
              <a:rPr lang="en-US" sz="7200" dirty="0"/>
              <a:t>In each scope, a name can only represent one entity. So, there cannot be two variables with the same name in the same scope. Using namespaces, we can create two variables or member functions having the same name.</a:t>
            </a:r>
          </a:p>
          <a:p>
            <a:pPr>
              <a:lnSpc>
                <a:spcPct val="200000"/>
              </a:lnSpc>
            </a:pPr>
            <a:endParaRPr lang="en-US" dirty="0"/>
          </a:p>
          <a:p>
            <a:pPr>
              <a:lnSpc>
                <a:spcPct val="200000"/>
              </a:lnSpc>
            </a:pPr>
            <a:br>
              <a:rPr lang="en-US" dirty="0"/>
            </a:br>
            <a:endParaRPr lang="en-US" dirty="0"/>
          </a:p>
        </p:txBody>
      </p:sp>
      <p:pic>
        <p:nvPicPr>
          <p:cNvPr id="5" name="Picture 4">
            <a:extLst>
              <a:ext uri="{FF2B5EF4-FFF2-40B4-BE49-F238E27FC236}">
                <a16:creationId xmlns:a16="http://schemas.microsoft.com/office/drawing/2014/main" id="{ACD09D8E-E2F0-41A1-ADB3-77DCD7F44D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096" y="1893935"/>
            <a:ext cx="7684230" cy="5096586"/>
          </a:xfrm>
          <a:prstGeom prst="rect">
            <a:avLst/>
          </a:prstGeom>
        </p:spPr>
      </p:pic>
    </p:spTree>
    <p:extLst>
      <p:ext uri="{BB962C8B-B14F-4D97-AF65-F5344CB8AC3E}">
        <p14:creationId xmlns:p14="http://schemas.microsoft.com/office/powerpoint/2010/main" val="279177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A94DC9-5ECE-4C22-9360-7DB9A86BC62C}"/>
              </a:ext>
            </a:extLst>
          </p:cNvPr>
          <p:cNvSpPr>
            <a:spLocks noGrp="1"/>
          </p:cNvSpPr>
          <p:nvPr>
            <p:ph idx="1"/>
          </p:nvPr>
        </p:nvSpPr>
        <p:spPr>
          <a:xfrm>
            <a:off x="1139687" y="2133600"/>
            <a:ext cx="10364925" cy="3777622"/>
          </a:xfrm>
        </p:spPr>
        <p:txBody>
          <a:bodyPr/>
          <a:lstStyle/>
          <a:p>
            <a:r>
              <a:rPr lang="en-US" dirty="0"/>
              <a:t>settings&gt;editor&gt;editor settings(press </a:t>
            </a:r>
            <a:r>
              <a:rPr lang="en-US"/>
              <a:t>'choose button')&gt;</a:t>
            </a:r>
            <a:r>
              <a:rPr lang="en-US" dirty="0"/>
              <a:t>here u will get font/font style/size....and selecting your preferable size..&gt;ok..</a:t>
            </a:r>
          </a:p>
        </p:txBody>
      </p:sp>
    </p:spTree>
    <p:extLst>
      <p:ext uri="{BB962C8B-B14F-4D97-AF65-F5344CB8AC3E}">
        <p14:creationId xmlns:p14="http://schemas.microsoft.com/office/powerpoint/2010/main" val="398451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B3982-8F37-4E8E-985A-F9F3041C133E}"/>
              </a:ext>
            </a:extLst>
          </p:cNvPr>
          <p:cNvSpPr>
            <a:spLocks noGrp="1"/>
          </p:cNvSpPr>
          <p:nvPr>
            <p:ph type="title"/>
          </p:nvPr>
        </p:nvSpPr>
        <p:spPr>
          <a:xfrm>
            <a:off x="1877308" y="412075"/>
            <a:ext cx="8911687" cy="926395"/>
          </a:xfrm>
        </p:spPr>
        <p:txBody>
          <a:bodyPr/>
          <a:lstStyle/>
          <a:p>
            <a:pPr algn="ctr"/>
            <a:r>
              <a:rPr lang="ar-JO" u="sng" dirty="0">
                <a:solidFill>
                  <a:srgbClr val="0070C0"/>
                </a:solidFill>
              </a:rPr>
              <a:t>لغة البرم</a:t>
            </a:r>
            <a:r>
              <a:rPr lang="ar-EG" u="sng" dirty="0">
                <a:solidFill>
                  <a:srgbClr val="0070C0"/>
                </a:solidFill>
              </a:rPr>
              <a:t>ج</a:t>
            </a:r>
            <a:r>
              <a:rPr lang="ar-JO" u="sng" dirty="0">
                <a:solidFill>
                  <a:srgbClr val="0070C0"/>
                </a:solidFill>
              </a:rPr>
              <a:t>ة</a:t>
            </a:r>
            <a:endParaRPr lang="en-US" u="sng" dirty="0"/>
          </a:p>
        </p:txBody>
      </p:sp>
      <p:sp>
        <p:nvSpPr>
          <p:cNvPr id="3" name="Content Placeholder 2">
            <a:extLst>
              <a:ext uri="{FF2B5EF4-FFF2-40B4-BE49-F238E27FC236}">
                <a16:creationId xmlns:a16="http://schemas.microsoft.com/office/drawing/2014/main" id="{194284AA-CBF4-4C18-8C2E-CAE47636B5EB}"/>
              </a:ext>
            </a:extLst>
          </p:cNvPr>
          <p:cNvSpPr>
            <a:spLocks noGrp="1"/>
          </p:cNvSpPr>
          <p:nvPr>
            <p:ph idx="1"/>
          </p:nvPr>
        </p:nvSpPr>
        <p:spPr>
          <a:xfrm>
            <a:off x="1877307" y="1643270"/>
            <a:ext cx="9665335" cy="3962400"/>
          </a:xfrm>
        </p:spPr>
        <p:txBody>
          <a:bodyPr>
            <a:normAutofit fontScale="92500"/>
          </a:bodyPr>
          <a:lstStyle/>
          <a:p>
            <a:pPr lvl="1" algn="just" rtl="1">
              <a:lnSpc>
                <a:spcPct val="200000"/>
              </a:lnSpc>
            </a:pPr>
            <a:r>
              <a:rPr lang="ar-JO" sz="3400" dirty="0">
                <a:solidFill>
                  <a:srgbClr val="0070C0"/>
                </a:solidFill>
              </a:rPr>
              <a:t>عبارة عن مجموعة من الأوامر تكتب وفق مجموعة من القواعد تحدد بواسطة لغة البرمجة، ومن ثم تمر هذه الأوامر بعدة مراحل إلى ان تنفذ على جهاز الحاسوب</a:t>
            </a:r>
          </a:p>
          <a:p>
            <a:endParaRPr lang="en-US" dirty="0"/>
          </a:p>
        </p:txBody>
      </p:sp>
    </p:spTree>
    <p:extLst>
      <p:ext uri="{BB962C8B-B14F-4D97-AF65-F5344CB8AC3E}">
        <p14:creationId xmlns:p14="http://schemas.microsoft.com/office/powerpoint/2010/main" val="489648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40BB6-1246-4F3E-916C-6A543B628007}"/>
              </a:ext>
            </a:extLst>
          </p:cNvPr>
          <p:cNvSpPr>
            <a:spLocks noGrp="1"/>
          </p:cNvSpPr>
          <p:nvPr>
            <p:ph type="title"/>
          </p:nvPr>
        </p:nvSpPr>
        <p:spPr>
          <a:xfrm>
            <a:off x="1546003" y="2678197"/>
            <a:ext cx="8936467" cy="1019160"/>
          </a:xfrm>
        </p:spPr>
        <p:txBody>
          <a:bodyPr/>
          <a:lstStyle/>
          <a:p>
            <a:pPr algn="ctr"/>
            <a:r>
              <a:rPr lang="en-US" b="1" dirty="0"/>
              <a:t>Section 2</a:t>
            </a:r>
          </a:p>
        </p:txBody>
      </p:sp>
    </p:spTree>
    <p:extLst>
      <p:ext uri="{BB962C8B-B14F-4D97-AF65-F5344CB8AC3E}">
        <p14:creationId xmlns:p14="http://schemas.microsoft.com/office/powerpoint/2010/main" val="2996346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E8A9-7403-4813-944E-7F3A96F5A662}"/>
              </a:ext>
            </a:extLst>
          </p:cNvPr>
          <p:cNvSpPr>
            <a:spLocks noGrp="1"/>
          </p:cNvSpPr>
          <p:nvPr>
            <p:ph type="title"/>
          </p:nvPr>
        </p:nvSpPr>
        <p:spPr>
          <a:xfrm>
            <a:off x="2769704" y="569720"/>
            <a:ext cx="6639339" cy="754116"/>
          </a:xfrm>
        </p:spPr>
        <p:txBody>
          <a:bodyPr/>
          <a:lstStyle/>
          <a:p>
            <a:pPr algn="ctr"/>
            <a:r>
              <a:rPr lang="en-US" dirty="0">
                <a:solidFill>
                  <a:schemeClr val="accent1"/>
                </a:solidFill>
                <a:highlight>
                  <a:srgbClr val="C0C0C0"/>
                </a:highlight>
              </a:rPr>
              <a:t>Data and variables types</a:t>
            </a:r>
          </a:p>
        </p:txBody>
      </p:sp>
      <p:sp>
        <p:nvSpPr>
          <p:cNvPr id="3" name="Content Placeholder 2">
            <a:extLst>
              <a:ext uri="{FF2B5EF4-FFF2-40B4-BE49-F238E27FC236}">
                <a16:creationId xmlns:a16="http://schemas.microsoft.com/office/drawing/2014/main" id="{681276F6-40CA-423C-96E5-0325015373DF}"/>
              </a:ext>
            </a:extLst>
          </p:cNvPr>
          <p:cNvSpPr>
            <a:spLocks noGrp="1"/>
          </p:cNvSpPr>
          <p:nvPr>
            <p:ph idx="1"/>
          </p:nvPr>
        </p:nvSpPr>
        <p:spPr>
          <a:xfrm>
            <a:off x="2001078" y="1659457"/>
            <a:ext cx="8813558" cy="4158247"/>
          </a:xfrm>
        </p:spPr>
        <p:txBody>
          <a:bodyPr>
            <a:normAutofit/>
          </a:bodyPr>
          <a:lstStyle/>
          <a:p>
            <a:pPr algn="just" rtl="1">
              <a:lnSpc>
                <a:spcPct val="200000"/>
              </a:lnSpc>
            </a:pPr>
            <a:r>
              <a:rPr lang="ar-JO" b="1" dirty="0"/>
              <a:t>المتغيرات هي عبارة عن حاويات لها حجم معين (كل نوع له حجم) تقوم بتخزين البيانات, تعد من أساسيات البرمجة ولايمكن لبرنامج أن يعمل من دونها, تتكون من عدة انواع لكل نوع حجم مخصص له في الذاكرة, مثل متغيرات من النوع الصحيح </a:t>
            </a:r>
            <a:r>
              <a:rPr lang="en-US" b="1" dirty="0"/>
              <a:t>int </a:t>
            </a:r>
            <a:r>
              <a:rPr lang="ar-JO" b="1" dirty="0"/>
              <a:t>ومتغيرات من النوع النصي </a:t>
            </a:r>
            <a:r>
              <a:rPr lang="en-US" b="1" dirty="0"/>
              <a:t> string, char </a:t>
            </a:r>
            <a:r>
              <a:rPr lang="ar-JO" b="1" dirty="0"/>
              <a:t>الخ.</a:t>
            </a:r>
            <a:endParaRPr lang="en-US" b="1" dirty="0"/>
          </a:p>
          <a:p>
            <a:pPr algn="just" rtl="1">
              <a:lnSpc>
                <a:spcPct val="200000"/>
              </a:lnSpc>
            </a:pPr>
            <a:endParaRPr lang="en-US" b="1" dirty="0"/>
          </a:p>
          <a:p>
            <a:pPr algn="just" rtl="1">
              <a:lnSpc>
                <a:spcPct val="200000"/>
              </a:lnSpc>
            </a:pPr>
            <a:r>
              <a:rPr lang="ar-JO" b="1" dirty="0"/>
              <a:t>تعريف مبسط للمتغيرات : هي أسماء (عناوين) لمواقع في ذاكرة الحاسوب ، يخزن بها رموز أو أعداد.</a:t>
            </a:r>
            <a:endParaRPr lang="en-US" dirty="0"/>
          </a:p>
        </p:txBody>
      </p:sp>
    </p:spTree>
    <p:extLst>
      <p:ext uri="{BB962C8B-B14F-4D97-AF65-F5344CB8AC3E}">
        <p14:creationId xmlns:p14="http://schemas.microsoft.com/office/powerpoint/2010/main" val="2132097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97CF-F929-44F8-A7B8-2D347536986D}"/>
              </a:ext>
            </a:extLst>
          </p:cNvPr>
          <p:cNvSpPr>
            <a:spLocks noGrp="1"/>
          </p:cNvSpPr>
          <p:nvPr>
            <p:ph type="title"/>
          </p:nvPr>
        </p:nvSpPr>
        <p:spPr>
          <a:xfrm>
            <a:off x="1744786" y="72887"/>
            <a:ext cx="8911687" cy="1280890"/>
          </a:xfrm>
        </p:spPr>
        <p:txBody>
          <a:bodyPr/>
          <a:lstStyle/>
          <a:p>
            <a:pPr algn="ctr"/>
            <a:r>
              <a:rPr lang="en-US" dirty="0"/>
              <a:t>variables</a:t>
            </a:r>
          </a:p>
        </p:txBody>
      </p:sp>
      <p:sp>
        <p:nvSpPr>
          <p:cNvPr id="3" name="Content Placeholder 2">
            <a:extLst>
              <a:ext uri="{FF2B5EF4-FFF2-40B4-BE49-F238E27FC236}">
                <a16:creationId xmlns:a16="http://schemas.microsoft.com/office/drawing/2014/main" id="{96C3C430-8097-47A0-8A9A-12916E9463F8}"/>
              </a:ext>
            </a:extLst>
          </p:cNvPr>
          <p:cNvSpPr>
            <a:spLocks noGrp="1"/>
          </p:cNvSpPr>
          <p:nvPr>
            <p:ph idx="1"/>
          </p:nvPr>
        </p:nvSpPr>
        <p:spPr>
          <a:xfrm>
            <a:off x="1007164" y="713332"/>
            <a:ext cx="10961273" cy="5859746"/>
          </a:xfrm>
        </p:spPr>
        <p:txBody>
          <a:bodyPr>
            <a:noAutofit/>
          </a:bodyPr>
          <a:lstStyle/>
          <a:p>
            <a:pPr algn="r" rtl="1">
              <a:lnSpc>
                <a:spcPct val="150000"/>
              </a:lnSpc>
            </a:pPr>
            <a:r>
              <a:rPr lang="ar-JO" dirty="0">
                <a:latin typeface="Aharoni" panose="02010803020104030203" pitchFamily="2" charset="-79"/>
              </a:rPr>
              <a:t>تسمية المتغيرات قواعد يجب الاهتمام بها , والاخطاء في تسمية المتغيرات ينتج عنها اخطاء برمجية اثناء وقت الترجمة , وهذه القواعد كالتالي :</a:t>
            </a:r>
            <a:br>
              <a:rPr lang="ar-JO" dirty="0">
                <a:latin typeface="Aharoni" panose="02010803020104030203" pitchFamily="2" charset="-79"/>
              </a:rPr>
            </a:br>
            <a:r>
              <a:rPr lang="ar-JO" dirty="0">
                <a:latin typeface="Aharoni" panose="02010803020104030203" pitchFamily="2" charset="-79"/>
              </a:rPr>
              <a:t>1- يجب ألا يبدأ اسم المتغير برقم , ولكن يمكن أن يحتوي على أرقام .</a:t>
            </a:r>
            <a:br>
              <a:rPr lang="ar-JO" dirty="0">
                <a:latin typeface="Aharoni" panose="02010803020104030203" pitchFamily="2" charset="-79"/>
              </a:rPr>
            </a:br>
            <a:r>
              <a:rPr lang="ar-JO" dirty="0">
                <a:latin typeface="Aharoni" panose="02010803020104030203" pitchFamily="2" charset="-79"/>
              </a:rPr>
              <a:t>2- يجب ألا يحتوي اسم المتغير على أية رموز , ماعدا الشرطة السفلية ( _ )</a:t>
            </a:r>
            <a:r>
              <a:rPr lang="en-US" dirty="0">
                <a:latin typeface="Aharoni" panose="02010803020104030203" pitchFamily="2" charset="-79"/>
                <a:cs typeface="Aharoni" panose="02010803020104030203" pitchFamily="2" charset="-79"/>
              </a:rPr>
              <a:t> </a:t>
            </a:r>
            <a:r>
              <a:rPr lang="ar-EG" dirty="0">
                <a:latin typeface="Aharoni" panose="02010803020104030203" pitchFamily="2" charset="-79"/>
              </a:rPr>
              <a:t>او $</a:t>
            </a:r>
            <a:r>
              <a:rPr lang="ar-JO" dirty="0">
                <a:latin typeface="Aharoni" panose="02010803020104030203" pitchFamily="2" charset="-79"/>
              </a:rPr>
              <a:t> .</a:t>
            </a:r>
            <a:br>
              <a:rPr lang="ar-JO" dirty="0">
                <a:latin typeface="Aharoni" panose="02010803020104030203" pitchFamily="2" charset="-79"/>
              </a:rPr>
            </a:br>
            <a:r>
              <a:rPr lang="ar-JO" dirty="0">
                <a:latin typeface="Aharoni" panose="02010803020104030203" pitchFamily="2" charset="-79"/>
              </a:rPr>
              <a:t>3- يجب ألا يحتوي اسم المتغير على مسافات , ويمكن استبدال المسافة باستخدام الشرطة السفلية مثل </a:t>
            </a:r>
            <a:r>
              <a:rPr lang="en-US" dirty="0">
                <a:latin typeface="Aharoni" panose="02010803020104030203" pitchFamily="2" charset="-79"/>
                <a:cs typeface="Aharoni" panose="02010803020104030203" pitchFamily="2" charset="-79"/>
              </a:rPr>
              <a:t>Khalid_Ali .</a:t>
            </a:r>
            <a:br>
              <a:rPr lang="en-US" dirty="0">
                <a:latin typeface="Aharoni" panose="02010803020104030203" pitchFamily="2" charset="-79"/>
                <a:cs typeface="Aharoni" panose="02010803020104030203" pitchFamily="2" charset="-79"/>
              </a:rPr>
            </a:br>
            <a:r>
              <a:rPr lang="ar-EG" dirty="0">
                <a:latin typeface="Aharoni" panose="02010803020104030203" pitchFamily="2" charset="-79"/>
              </a:rPr>
              <a:t>4.</a:t>
            </a:r>
            <a:r>
              <a:rPr lang="en-US" dirty="0">
                <a:latin typeface="Aharoni" panose="02010803020104030203" pitchFamily="2" charset="-79"/>
                <a:cs typeface="Aharoni" panose="02010803020104030203" pitchFamily="2" charset="-79"/>
              </a:rPr>
              <a:t> </a:t>
            </a:r>
            <a:r>
              <a:rPr lang="ar-JO" dirty="0">
                <a:latin typeface="Aharoni" panose="02010803020104030203" pitchFamily="2" charset="-79"/>
              </a:rPr>
              <a:t>يجب ألا يكون اسم المتغير هو احدى الكلمات المحجوزة</a:t>
            </a:r>
            <a:r>
              <a:rPr lang="en-US" dirty="0">
                <a:latin typeface="Aharoni" panose="02010803020104030203" pitchFamily="2" charset="-79"/>
                <a:cs typeface="Aharoni" panose="02010803020104030203" pitchFamily="2" charset="-79"/>
              </a:rPr>
              <a:t>keywords) </a:t>
            </a:r>
            <a:r>
              <a:rPr lang="ar-JO" dirty="0">
                <a:latin typeface="Aharoni" panose="02010803020104030203" pitchFamily="2" charset="-79"/>
              </a:rPr>
              <a:t>لأن هذا سيسبب الارتباك للمترجم اثناء ترجمة البرنامج لهذا منع تسمية المتغيرات بالكلمات المحجوزة , مثلاً لايمكنك تسمية المتغير بالاسم </a:t>
            </a:r>
            <a:r>
              <a:rPr lang="en-US" dirty="0">
                <a:latin typeface="Aharoni" panose="02010803020104030203" pitchFamily="2" charset="-79"/>
                <a:cs typeface="Aharoni" panose="02010803020104030203" pitchFamily="2" charset="-79"/>
              </a:rPr>
              <a:t>double </a:t>
            </a:r>
            <a:r>
              <a:rPr lang="ar-EG" dirty="0">
                <a:latin typeface="Aharoni" panose="02010803020104030203" pitchFamily="2" charset="-79"/>
                <a:cs typeface="Aharoni" panose="02010803020104030203" pitchFamily="2" charset="-79"/>
              </a:rPr>
              <a:t> </a:t>
            </a:r>
            <a:r>
              <a:rPr lang="ar-JO" dirty="0">
                <a:latin typeface="Aharoni" panose="02010803020104030203" pitchFamily="2" charset="-79"/>
              </a:rPr>
              <a:t>لانها احدى الكلمات المحجوزة .</a:t>
            </a:r>
            <a:br>
              <a:rPr lang="ar-JO" dirty="0">
                <a:latin typeface="Aharoni" panose="02010803020104030203" pitchFamily="2" charset="-79"/>
              </a:rPr>
            </a:br>
            <a:r>
              <a:rPr lang="ar-JO" dirty="0">
                <a:latin typeface="Aharoni" panose="02010803020104030203" pitchFamily="2" charset="-79"/>
              </a:rPr>
              <a:t>5</a:t>
            </a:r>
            <a:r>
              <a:rPr lang="ar-EG" dirty="0">
                <a:latin typeface="Aharoni" panose="02010803020104030203" pitchFamily="2" charset="-79"/>
              </a:rPr>
              <a:t>-</a:t>
            </a:r>
            <a:r>
              <a:rPr lang="ar-JO" dirty="0">
                <a:latin typeface="Aharoni" panose="02010803020104030203" pitchFamily="2" charset="-79"/>
              </a:rPr>
              <a:t> يجب أن يتكون اسم المتغير من كلمة واحدة فقط , وفي حالة وجود أكثر من كلمتين قم بدمجهما معاً مثل </a:t>
            </a:r>
            <a:r>
              <a:rPr lang="en-US" dirty="0">
                <a:latin typeface="Aharoni" panose="02010803020104030203" pitchFamily="2" charset="-79"/>
                <a:cs typeface="Aharoni" panose="02010803020104030203" pitchFamily="2" charset="-79"/>
              </a:rPr>
              <a:t>KhalidAli </a:t>
            </a:r>
            <a:r>
              <a:rPr lang="ar-JO" dirty="0">
                <a:latin typeface="Aharoni" panose="02010803020104030203" pitchFamily="2" charset="-79"/>
              </a:rPr>
              <a:t>أو الاستعانة بالشرطة السفلية مثل </a:t>
            </a:r>
            <a:r>
              <a:rPr lang="en-US" dirty="0">
                <a:latin typeface="Aharoni" panose="02010803020104030203" pitchFamily="2" charset="-79"/>
                <a:cs typeface="Aharoni" panose="02010803020104030203" pitchFamily="2" charset="-79"/>
              </a:rPr>
              <a:t>Khalid_Ali .</a:t>
            </a:r>
            <a:br>
              <a:rPr lang="en-US" dirty="0">
                <a:latin typeface="Aharoni" panose="02010803020104030203" pitchFamily="2" charset="-79"/>
                <a:cs typeface="Aharoni" panose="02010803020104030203" pitchFamily="2" charset="-79"/>
              </a:rPr>
            </a:br>
            <a:r>
              <a:rPr lang="ar-EG" dirty="0">
                <a:latin typeface="Aharoni" panose="02010803020104030203" pitchFamily="2" charset="-79"/>
              </a:rPr>
              <a:t>6-</a:t>
            </a:r>
            <a:r>
              <a:rPr lang="en-US" dirty="0">
                <a:latin typeface="Aharoni" panose="02010803020104030203" pitchFamily="2" charset="-79"/>
                <a:cs typeface="Aharoni" panose="02010803020104030203" pitchFamily="2" charset="-79"/>
              </a:rPr>
              <a:t> </a:t>
            </a:r>
            <a:r>
              <a:rPr lang="ar-JO" dirty="0">
                <a:latin typeface="Aharoni" panose="02010803020104030203" pitchFamily="2" charset="-79"/>
              </a:rPr>
              <a:t>اسماء المتغيرات حساسة لحالة الأحرف , يعني أن المتغير </a:t>
            </a:r>
            <a:r>
              <a:rPr lang="en-US" dirty="0">
                <a:latin typeface="Aharoni" panose="02010803020104030203" pitchFamily="2" charset="-79"/>
                <a:cs typeface="Aharoni" panose="02010803020104030203" pitchFamily="2" charset="-79"/>
              </a:rPr>
              <a:t>Khalid </a:t>
            </a:r>
            <a:r>
              <a:rPr lang="ar-JO" dirty="0">
                <a:latin typeface="Aharoni" panose="02010803020104030203" pitchFamily="2" charset="-79"/>
              </a:rPr>
              <a:t>يختلف عن المتغير </a:t>
            </a:r>
            <a:r>
              <a:rPr lang="ar-EG" dirty="0">
                <a:latin typeface="Aharoni" panose="02010803020104030203" pitchFamily="2" charset="-79"/>
              </a:rPr>
              <a:t> </a:t>
            </a:r>
            <a:r>
              <a:rPr lang="en-US" dirty="0">
                <a:latin typeface="Aharoni" panose="02010803020104030203" pitchFamily="2" charset="-79"/>
                <a:cs typeface="Aharoni" panose="02010803020104030203" pitchFamily="2" charset="-79"/>
              </a:rPr>
              <a:t>khalid </a:t>
            </a:r>
            <a:r>
              <a:rPr lang="ar-JO" dirty="0">
                <a:latin typeface="Aharoni" panose="02010803020104030203" pitchFamily="2" charset="-79"/>
              </a:rPr>
              <a:t>ويختلف أيضاً عن </a:t>
            </a:r>
            <a:r>
              <a:rPr lang="en-US" dirty="0">
                <a:latin typeface="Aharoni" panose="02010803020104030203" pitchFamily="2" charset="-79"/>
                <a:cs typeface="Aharoni" panose="02010803020104030203" pitchFamily="2" charset="-79"/>
              </a:rPr>
              <a:t>khaliD .</a:t>
            </a:r>
            <a:br>
              <a:rPr lang="en-US" dirty="0">
                <a:latin typeface="Aharoni" panose="02010803020104030203" pitchFamily="2" charset="-79"/>
                <a:cs typeface="Aharoni" panose="02010803020104030203" pitchFamily="2" charset="-79"/>
              </a:rPr>
            </a:br>
            <a:r>
              <a:rPr lang="ar-EG" dirty="0">
                <a:latin typeface="Aharoni" panose="02010803020104030203" pitchFamily="2" charset="-79"/>
              </a:rPr>
              <a:t>7- </a:t>
            </a:r>
            <a:r>
              <a:rPr lang="ar-JO" dirty="0">
                <a:latin typeface="Aharoni" panose="02010803020104030203" pitchFamily="2" charset="-79"/>
              </a:rPr>
              <a:t>لا يمكنك تسمية متغيرين بنفس الاسم وعند حصول هذا سيعطيك المترجم رسالة خطأ .</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99535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A9343-5861-4090-BE1F-0BCC55FDE235}"/>
              </a:ext>
            </a:extLst>
          </p:cNvPr>
          <p:cNvSpPr>
            <a:spLocks noGrp="1"/>
          </p:cNvSpPr>
          <p:nvPr>
            <p:ph type="title"/>
          </p:nvPr>
        </p:nvSpPr>
        <p:spPr>
          <a:xfrm>
            <a:off x="2023081" y="411845"/>
            <a:ext cx="8911687" cy="714590"/>
          </a:xfrm>
        </p:spPr>
        <p:txBody>
          <a:bodyPr/>
          <a:lstStyle/>
          <a:p>
            <a:pPr algn="ctr"/>
            <a:r>
              <a:rPr lang="en-US" dirty="0"/>
              <a:t>Examples</a:t>
            </a:r>
          </a:p>
        </p:txBody>
      </p:sp>
      <p:sp>
        <p:nvSpPr>
          <p:cNvPr id="3" name="Content Placeholder 2">
            <a:extLst>
              <a:ext uri="{FF2B5EF4-FFF2-40B4-BE49-F238E27FC236}">
                <a16:creationId xmlns:a16="http://schemas.microsoft.com/office/drawing/2014/main" id="{7A8CED45-13B3-428C-8640-485877F482D4}"/>
              </a:ext>
            </a:extLst>
          </p:cNvPr>
          <p:cNvSpPr>
            <a:spLocks noGrp="1"/>
          </p:cNvSpPr>
          <p:nvPr>
            <p:ph idx="1"/>
          </p:nvPr>
        </p:nvSpPr>
        <p:spPr>
          <a:xfrm>
            <a:off x="925927" y="1126435"/>
            <a:ext cx="10553700" cy="5181600"/>
          </a:xfrm>
        </p:spPr>
        <p:txBody>
          <a:bodyPr>
            <a:noAutofit/>
          </a:bodyPr>
          <a:lstStyle/>
          <a:p>
            <a:pPr algn="r" rtl="1">
              <a:lnSpc>
                <a:spcPct val="150000"/>
              </a:lnSpc>
            </a:pPr>
            <a:r>
              <a:rPr lang="ar-JO" sz="2400" dirty="0"/>
              <a:t>سوف نرى الآن بعض النماذج لاسماء متغيرات بعضها صحيح و بعضها خاطئ :</a:t>
            </a:r>
            <a:br>
              <a:rPr lang="ar-JO" sz="2400" dirty="0"/>
            </a:br>
            <a:r>
              <a:rPr lang="ar-JO" sz="2400" dirty="0"/>
              <a:t>1- </a:t>
            </a:r>
            <a:r>
              <a:rPr lang="en-US" sz="2400" dirty="0"/>
              <a:t>my name   </a:t>
            </a:r>
            <a:r>
              <a:rPr lang="ar-JO" sz="2400" dirty="0"/>
              <a:t>خاطئ لأنه يحتوي على مسافة .</a:t>
            </a:r>
            <a:br>
              <a:rPr lang="ar-JO" sz="2400" dirty="0"/>
            </a:br>
            <a:r>
              <a:rPr lang="ar-JO" sz="2400" dirty="0"/>
              <a:t>2- </a:t>
            </a:r>
            <a:r>
              <a:rPr lang="en-US" sz="2400" dirty="0"/>
              <a:t>khalid    </a:t>
            </a:r>
            <a:r>
              <a:rPr lang="ar-JO" sz="2400" dirty="0"/>
              <a:t>صحيح .</a:t>
            </a:r>
            <a:br>
              <a:rPr lang="ar-JO" sz="2400" dirty="0"/>
            </a:br>
            <a:r>
              <a:rPr lang="ar-JO" sz="2400" dirty="0"/>
              <a:t>3- </a:t>
            </a:r>
            <a:r>
              <a:rPr lang="en-US" sz="2400" dirty="0"/>
              <a:t>1st_number </a:t>
            </a:r>
            <a:r>
              <a:rPr lang="ar-EG" sz="2400" dirty="0"/>
              <a:t> </a:t>
            </a:r>
            <a:r>
              <a:rPr lang="ar-JO" sz="2400" dirty="0"/>
              <a:t>خاطئ لأنه بدأ برقم .</a:t>
            </a:r>
            <a:br>
              <a:rPr lang="ar-JO" sz="2400" dirty="0"/>
            </a:br>
            <a:r>
              <a:rPr lang="ar-JO" sz="2400" dirty="0"/>
              <a:t>4- </a:t>
            </a:r>
            <a:r>
              <a:rPr lang="ar-EG" sz="2400" dirty="0"/>
              <a:t> </a:t>
            </a:r>
            <a:r>
              <a:rPr lang="en-US" sz="2400" dirty="0"/>
              <a:t>first_number    </a:t>
            </a:r>
            <a:r>
              <a:rPr lang="ar-EG" sz="2400" dirty="0"/>
              <a:t> </a:t>
            </a:r>
            <a:r>
              <a:rPr lang="ar-JO" sz="2400" dirty="0"/>
              <a:t>صحيح .</a:t>
            </a:r>
            <a:br>
              <a:rPr lang="ar-JO" sz="2400" dirty="0"/>
            </a:br>
            <a:r>
              <a:rPr lang="ar-JO" sz="2400" dirty="0"/>
              <a:t>5- </a:t>
            </a:r>
            <a:r>
              <a:rPr lang="en-US" sz="2400" dirty="0"/>
              <a:t>my&amp;name  </a:t>
            </a:r>
            <a:r>
              <a:rPr lang="ar-EG" sz="2400" dirty="0"/>
              <a:t> </a:t>
            </a:r>
            <a:r>
              <a:rPr lang="ar-JO" sz="2400" dirty="0"/>
              <a:t>خاطئ لأنه يحتوي على الرمز &amp; .</a:t>
            </a:r>
            <a:br>
              <a:rPr lang="ar-JO" sz="2400" dirty="0"/>
            </a:br>
            <a:r>
              <a:rPr lang="ar-JO" sz="2400" dirty="0"/>
              <a:t>6- </a:t>
            </a:r>
            <a:r>
              <a:rPr lang="en-US" sz="2400" dirty="0"/>
              <a:t>new    </a:t>
            </a:r>
            <a:r>
              <a:rPr lang="ar-EG" sz="2400" dirty="0"/>
              <a:t> </a:t>
            </a:r>
            <a:r>
              <a:rPr lang="ar-JO" sz="2400" dirty="0"/>
              <a:t>خاطئ , لأنه احدى الكلمات المحجوزة .</a:t>
            </a:r>
            <a:br>
              <a:rPr lang="ar-JO" sz="2400" dirty="0"/>
            </a:br>
            <a:r>
              <a:rPr lang="ar-JO" sz="2400" dirty="0"/>
              <a:t>7-  </a:t>
            </a:r>
            <a:r>
              <a:rPr lang="en-US" sz="2400" dirty="0"/>
              <a:t>x    </a:t>
            </a:r>
            <a:r>
              <a:rPr lang="ar-EG" sz="2400" dirty="0"/>
              <a:t> </a:t>
            </a:r>
            <a:r>
              <a:rPr lang="ar-JO" sz="2400" dirty="0"/>
              <a:t>صحيح .</a:t>
            </a:r>
            <a:endParaRPr lang="en-US" sz="2400" dirty="0"/>
          </a:p>
        </p:txBody>
      </p:sp>
    </p:spTree>
    <p:extLst>
      <p:ext uri="{BB962C8B-B14F-4D97-AF65-F5344CB8AC3E}">
        <p14:creationId xmlns:p14="http://schemas.microsoft.com/office/powerpoint/2010/main" val="1829679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2C2D-9DCD-4238-B7C7-3FBF1CB63A63}"/>
              </a:ext>
            </a:extLst>
          </p:cNvPr>
          <p:cNvSpPr>
            <a:spLocks noGrp="1"/>
          </p:cNvSpPr>
          <p:nvPr>
            <p:ph type="title"/>
          </p:nvPr>
        </p:nvSpPr>
        <p:spPr>
          <a:xfrm>
            <a:off x="4395221" y="616102"/>
            <a:ext cx="2919979" cy="661351"/>
          </a:xfrm>
        </p:spPr>
        <p:txBody>
          <a:bodyPr/>
          <a:lstStyle/>
          <a:p>
            <a:pPr algn="ctr"/>
            <a:r>
              <a:rPr lang="en-US" b="1" dirty="0"/>
              <a:t>Data types</a:t>
            </a:r>
          </a:p>
        </p:txBody>
      </p:sp>
      <p:pic>
        <p:nvPicPr>
          <p:cNvPr id="5" name="Content Placeholder 4">
            <a:extLst>
              <a:ext uri="{FF2B5EF4-FFF2-40B4-BE49-F238E27FC236}">
                <a16:creationId xmlns:a16="http://schemas.microsoft.com/office/drawing/2014/main" id="{15410D0E-E048-43C0-A74E-9A0343C9FC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1393" y="1419239"/>
            <a:ext cx="9551695" cy="4557491"/>
          </a:xfrm>
        </p:spPr>
      </p:pic>
    </p:spTree>
    <p:extLst>
      <p:ext uri="{BB962C8B-B14F-4D97-AF65-F5344CB8AC3E}">
        <p14:creationId xmlns:p14="http://schemas.microsoft.com/office/powerpoint/2010/main" val="239150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869727E-8BBD-4EE9-B5A9-A962311FD5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219" y="1219200"/>
            <a:ext cx="10041731" cy="4710424"/>
          </a:xfrm>
        </p:spPr>
      </p:pic>
    </p:spTree>
    <p:extLst>
      <p:ext uri="{BB962C8B-B14F-4D97-AF65-F5344CB8AC3E}">
        <p14:creationId xmlns:p14="http://schemas.microsoft.com/office/powerpoint/2010/main" val="2570545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DB1C3-830F-4EDA-8AD4-8EB9F0A0D8AC}"/>
              </a:ext>
            </a:extLst>
          </p:cNvPr>
          <p:cNvSpPr>
            <a:spLocks noGrp="1"/>
          </p:cNvSpPr>
          <p:nvPr>
            <p:ph type="title"/>
          </p:nvPr>
        </p:nvSpPr>
        <p:spPr>
          <a:xfrm>
            <a:off x="2589212" y="650614"/>
            <a:ext cx="7279945" cy="1602256"/>
          </a:xfrm>
        </p:spPr>
        <p:txBody>
          <a:bodyPr>
            <a:normAutofit fontScale="90000"/>
          </a:bodyPr>
          <a:lstStyle/>
          <a:p>
            <a:pPr algn="ctr"/>
            <a:r>
              <a:rPr lang="en-US" dirty="0"/>
              <a:t>Variable declaration/initialization</a:t>
            </a:r>
            <a:br>
              <a:rPr lang="en-US" dirty="0"/>
            </a:br>
            <a:r>
              <a:rPr lang="ar-EG" dirty="0"/>
              <a:t>الاعلان عن المتغيرات واعطاء قيمة  ابتدائية لحظة  الانشاء </a:t>
            </a:r>
            <a:endParaRPr lang="en-US" dirty="0"/>
          </a:p>
        </p:txBody>
      </p:sp>
      <p:sp>
        <p:nvSpPr>
          <p:cNvPr id="3" name="Content Placeholder 2">
            <a:extLst>
              <a:ext uri="{FF2B5EF4-FFF2-40B4-BE49-F238E27FC236}">
                <a16:creationId xmlns:a16="http://schemas.microsoft.com/office/drawing/2014/main" id="{AADEAD1F-1302-4236-B8DF-FF06BA60861A}"/>
              </a:ext>
            </a:extLst>
          </p:cNvPr>
          <p:cNvSpPr>
            <a:spLocks noGrp="1"/>
          </p:cNvSpPr>
          <p:nvPr>
            <p:ph idx="1"/>
          </p:nvPr>
        </p:nvSpPr>
        <p:spPr>
          <a:xfrm>
            <a:off x="1470991" y="2429764"/>
            <a:ext cx="8494644" cy="3777622"/>
          </a:xfrm>
        </p:spPr>
        <p:txBody>
          <a:bodyPr/>
          <a:lstStyle/>
          <a:p>
            <a:r>
              <a:rPr lang="en-US" sz="2400" dirty="0"/>
              <a:t>Int x; declaration</a:t>
            </a:r>
            <a:endParaRPr lang="ar-EG" sz="2400" dirty="0"/>
          </a:p>
          <a:p>
            <a:r>
              <a:rPr lang="en-US" sz="2400" dirty="0"/>
              <a:t>X=10; initialization</a:t>
            </a:r>
          </a:p>
          <a:p>
            <a:r>
              <a:rPr lang="en-US" sz="2400" dirty="0"/>
              <a:t>Char c; declaration</a:t>
            </a:r>
          </a:p>
          <a:p>
            <a:r>
              <a:rPr lang="en-US" sz="2400" dirty="0"/>
              <a:t>c=‘v’; initialization</a:t>
            </a:r>
          </a:p>
          <a:p>
            <a:r>
              <a:rPr lang="en-US" sz="2400" dirty="0"/>
              <a:t>Double m; declaration</a:t>
            </a:r>
          </a:p>
          <a:p>
            <a:r>
              <a:rPr lang="en-US" sz="2400" dirty="0"/>
              <a:t>m=2.58; initialization</a:t>
            </a:r>
          </a:p>
          <a:p>
            <a:endParaRPr lang="en-US" dirty="0"/>
          </a:p>
        </p:txBody>
      </p:sp>
    </p:spTree>
    <p:extLst>
      <p:ext uri="{BB962C8B-B14F-4D97-AF65-F5344CB8AC3E}">
        <p14:creationId xmlns:p14="http://schemas.microsoft.com/office/powerpoint/2010/main" val="615110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184210F-7C4D-4A1A-9D3E-F37C094E5D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0261" y="665503"/>
            <a:ext cx="9753599" cy="5526994"/>
          </a:xfrm>
        </p:spPr>
      </p:pic>
    </p:spTree>
    <p:extLst>
      <p:ext uri="{BB962C8B-B14F-4D97-AF65-F5344CB8AC3E}">
        <p14:creationId xmlns:p14="http://schemas.microsoft.com/office/powerpoint/2010/main" val="1364814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BEF52-C41A-4F16-B82E-885A44DA203C}"/>
              </a:ext>
            </a:extLst>
          </p:cNvPr>
          <p:cNvSpPr>
            <a:spLocks noGrp="1"/>
          </p:cNvSpPr>
          <p:nvPr>
            <p:ph type="title"/>
          </p:nvPr>
        </p:nvSpPr>
        <p:spPr>
          <a:xfrm>
            <a:off x="4293704" y="597606"/>
            <a:ext cx="4513228" cy="701107"/>
          </a:xfrm>
        </p:spPr>
        <p:txBody>
          <a:bodyPr>
            <a:normAutofit fontScale="90000"/>
          </a:bodyPr>
          <a:lstStyle/>
          <a:p>
            <a:pPr algn="ctr" rtl="1"/>
            <a:r>
              <a:rPr lang="ar-EG" sz="4000" b="1" dirty="0">
                <a:solidFill>
                  <a:srgbClr val="002060"/>
                </a:solidFill>
              </a:rPr>
              <a:t> ما هو</a:t>
            </a:r>
            <a:r>
              <a:rPr lang="en-US" sz="4000" b="1" dirty="0">
                <a:solidFill>
                  <a:srgbClr val="002060"/>
                </a:solidFill>
              </a:rPr>
              <a:t> debugging </a:t>
            </a:r>
          </a:p>
        </p:txBody>
      </p:sp>
      <p:sp>
        <p:nvSpPr>
          <p:cNvPr id="3" name="Content Placeholder 2">
            <a:extLst>
              <a:ext uri="{FF2B5EF4-FFF2-40B4-BE49-F238E27FC236}">
                <a16:creationId xmlns:a16="http://schemas.microsoft.com/office/drawing/2014/main" id="{30843ABA-7213-4BD7-B2F2-55C45C12EE5F}"/>
              </a:ext>
            </a:extLst>
          </p:cNvPr>
          <p:cNvSpPr>
            <a:spLocks noGrp="1"/>
          </p:cNvSpPr>
          <p:nvPr>
            <p:ph idx="1"/>
          </p:nvPr>
        </p:nvSpPr>
        <p:spPr>
          <a:xfrm>
            <a:off x="742122" y="1540189"/>
            <a:ext cx="10921516" cy="3777622"/>
          </a:xfrm>
        </p:spPr>
        <p:txBody>
          <a:bodyPr>
            <a:normAutofit fontScale="92500" lnSpcReduction="20000"/>
          </a:bodyPr>
          <a:lstStyle/>
          <a:p>
            <a:r>
              <a:rPr lang="en-US" sz="2800" dirty="0">
                <a:solidFill>
                  <a:srgbClr val="002060"/>
                </a:solidFill>
              </a:rPr>
              <a:t>The debugger uses that information to help you locate flaws in your code and generally to see how things work.</a:t>
            </a:r>
            <a:endParaRPr lang="ar-EG" sz="2800" dirty="0">
              <a:solidFill>
                <a:srgbClr val="002060"/>
              </a:solidFill>
            </a:endParaRPr>
          </a:p>
          <a:p>
            <a:pPr algn="r" rtl="1"/>
            <a:r>
              <a:rPr lang="ar-EG" sz="2800" dirty="0">
                <a:solidFill>
                  <a:srgbClr val="002060"/>
                </a:solidFill>
              </a:rPr>
              <a:t>وهى تعنى  تتبع تنفيذ البرنامج  سطر سطر ومعرفه نتيجة تنفيذ لسطر سطر </a:t>
            </a:r>
          </a:p>
          <a:p>
            <a:pPr marL="0" indent="0">
              <a:buNone/>
            </a:pPr>
            <a:endParaRPr lang="ar-EG" sz="2800" dirty="0">
              <a:solidFill>
                <a:srgbClr val="002060"/>
              </a:solidFill>
            </a:endParaRPr>
          </a:p>
          <a:p>
            <a:pPr algn="just" rtl="1"/>
            <a:r>
              <a:rPr lang="ar-EG" sz="2800" dirty="0">
                <a:solidFill>
                  <a:srgbClr val="002060"/>
                </a:solidFill>
              </a:rPr>
              <a:t>من خلال هذه العملية يمكنك اكتشاف  العيوب او الاخطاء داخل الكود البرمجى الخاص بك معرفه مكان هذا الخطا (غالبا خطا منطقى )وفى اى  سطر من سطور البرمجة  وذلك يختصر الوقت والمجهود  وكذلك يوضح كيفية  سير  عمل الكود نفسه  وعمله</a:t>
            </a:r>
            <a:endParaRPr lang="en-US" sz="2800" dirty="0">
              <a:solidFill>
                <a:srgbClr val="002060"/>
              </a:solidFill>
            </a:endParaRPr>
          </a:p>
          <a:p>
            <a:pPr algn="just" rtl="1"/>
            <a:r>
              <a:rPr lang="ar-EG" sz="2800" dirty="0">
                <a:solidFill>
                  <a:srgbClr val="002060"/>
                </a:solidFill>
              </a:rPr>
              <a:t>يسمح  لى ان ارى قيم المتغيرات فى اى سطر  من سطور الكود  فى اى وقت </a:t>
            </a:r>
            <a:endParaRPr lang="en-US" sz="2800" dirty="0">
              <a:solidFill>
                <a:srgbClr val="002060"/>
              </a:solidFill>
            </a:endParaRPr>
          </a:p>
          <a:p>
            <a:pPr marL="0" indent="0" algn="just" rtl="1">
              <a:buNone/>
            </a:pPr>
            <a:endParaRPr lang="en-US" sz="2800" dirty="0">
              <a:solidFill>
                <a:srgbClr val="002060"/>
              </a:solidFill>
            </a:endParaRPr>
          </a:p>
        </p:txBody>
      </p:sp>
    </p:spTree>
    <p:extLst>
      <p:ext uri="{BB962C8B-B14F-4D97-AF65-F5344CB8AC3E}">
        <p14:creationId xmlns:p14="http://schemas.microsoft.com/office/powerpoint/2010/main" val="1852945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517C5-56C0-4BEA-AA17-E9F85AE99874}"/>
              </a:ext>
            </a:extLst>
          </p:cNvPr>
          <p:cNvSpPr>
            <a:spLocks noGrp="1"/>
          </p:cNvSpPr>
          <p:nvPr>
            <p:ph type="title"/>
          </p:nvPr>
        </p:nvSpPr>
        <p:spPr>
          <a:xfrm>
            <a:off x="1640156" y="398823"/>
            <a:ext cx="8911687" cy="767368"/>
          </a:xfrm>
        </p:spPr>
        <p:txBody>
          <a:bodyPr/>
          <a:lstStyle/>
          <a:p>
            <a:pPr algn="ctr"/>
            <a:r>
              <a:rPr lang="en-US" b="1" dirty="0"/>
              <a:t>debugger</a:t>
            </a:r>
            <a:endParaRPr lang="en-US" dirty="0"/>
          </a:p>
        </p:txBody>
      </p:sp>
      <p:sp>
        <p:nvSpPr>
          <p:cNvPr id="3" name="Content Placeholder 2">
            <a:extLst>
              <a:ext uri="{FF2B5EF4-FFF2-40B4-BE49-F238E27FC236}">
                <a16:creationId xmlns:a16="http://schemas.microsoft.com/office/drawing/2014/main" id="{5A124187-A282-466A-ABC5-EFBD64BB227D}"/>
              </a:ext>
            </a:extLst>
          </p:cNvPr>
          <p:cNvSpPr>
            <a:spLocks noGrp="1"/>
          </p:cNvSpPr>
          <p:nvPr>
            <p:ph idx="1"/>
          </p:nvPr>
        </p:nvSpPr>
        <p:spPr>
          <a:xfrm>
            <a:off x="954156" y="1364974"/>
            <a:ext cx="10643221" cy="4724400"/>
          </a:xfrm>
        </p:spPr>
        <p:txBody>
          <a:bodyPr>
            <a:normAutofit fontScale="92500"/>
          </a:bodyPr>
          <a:lstStyle/>
          <a:p>
            <a:pPr>
              <a:lnSpc>
                <a:spcPct val="150000"/>
              </a:lnSpc>
            </a:pPr>
            <a:r>
              <a:rPr lang="en-US" sz="2400" dirty="0"/>
              <a:t>A </a:t>
            </a:r>
            <a:r>
              <a:rPr lang="en-US" sz="2400" b="1" dirty="0"/>
              <a:t>debugger</a:t>
            </a:r>
            <a:r>
              <a:rPr lang="en-US" sz="2400" dirty="0"/>
              <a:t> is a computer program that allows the programmer to control how a program executes and examine the program state while the program is running. For example, the programmer can use a debugger to execute a program line by line, examining the value of variables along the way. By comparing the actual value of variables to what is expected, or watching the path of execution through the code, the debugger can help immensely in tracking down semantic (logic) errors.</a:t>
            </a:r>
          </a:p>
          <a:p>
            <a:br>
              <a:rPr lang="en-US" dirty="0"/>
            </a:br>
            <a:endParaRPr lang="en-US" dirty="0"/>
          </a:p>
        </p:txBody>
      </p:sp>
    </p:spTree>
    <p:extLst>
      <p:ext uri="{BB962C8B-B14F-4D97-AF65-F5344CB8AC3E}">
        <p14:creationId xmlns:p14="http://schemas.microsoft.com/office/powerpoint/2010/main" val="82596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E2A3F-F34A-4023-B11F-CE88901B28DC}"/>
              </a:ext>
            </a:extLst>
          </p:cNvPr>
          <p:cNvSpPr>
            <a:spLocks noGrp="1"/>
          </p:cNvSpPr>
          <p:nvPr>
            <p:ph type="ctrTitle"/>
          </p:nvPr>
        </p:nvSpPr>
        <p:spPr>
          <a:xfrm>
            <a:off x="1842052" y="380241"/>
            <a:ext cx="8918714" cy="706437"/>
          </a:xfrm>
        </p:spPr>
        <p:txBody>
          <a:bodyPr>
            <a:noAutofit/>
          </a:bodyPr>
          <a:lstStyle/>
          <a:p>
            <a:pPr algn="ctr"/>
            <a:r>
              <a:rPr lang="en-US" sz="2600" dirty="0">
                <a:latin typeface="Aharoni" panose="02010803020104030203" pitchFamily="2" charset="-79"/>
                <a:cs typeface="Aharoni" panose="02010803020104030203" pitchFamily="2" charset="-79"/>
              </a:rPr>
              <a:t>Computer Program </a:t>
            </a:r>
            <a:br>
              <a:rPr lang="en-US" sz="2600" dirty="0">
                <a:latin typeface="Aharoni" panose="02010803020104030203" pitchFamily="2" charset="-79"/>
                <a:cs typeface="Aharoni" panose="02010803020104030203" pitchFamily="2" charset="-79"/>
              </a:rPr>
            </a:br>
            <a:r>
              <a:rPr lang="ar-EG" sz="2600" dirty="0">
                <a:latin typeface="Aharoni" panose="02010803020104030203" pitchFamily="2" charset="-79"/>
              </a:rPr>
              <a:t>برنامج الكمبيوتر</a:t>
            </a:r>
            <a:endParaRPr lang="en-US" sz="2600"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A3FFDB48-0624-44F9-B2F7-48698E6FB741}"/>
              </a:ext>
            </a:extLst>
          </p:cNvPr>
          <p:cNvSpPr>
            <a:spLocks noGrp="1"/>
          </p:cNvSpPr>
          <p:nvPr>
            <p:ph type="subTitle" idx="1"/>
          </p:nvPr>
        </p:nvSpPr>
        <p:spPr>
          <a:xfrm>
            <a:off x="1043609" y="1073426"/>
            <a:ext cx="10356573" cy="5391081"/>
          </a:xfrm>
        </p:spPr>
        <p:txBody>
          <a:bodyPr>
            <a:normAutofit fontScale="25000" lnSpcReduction="20000"/>
          </a:bodyPr>
          <a:lstStyle/>
          <a:p>
            <a:pPr algn="r">
              <a:lnSpc>
                <a:spcPct val="220000"/>
              </a:lnSpc>
            </a:pPr>
            <a:r>
              <a:rPr lang="ar-EG" sz="9600" dirty="0">
                <a:solidFill>
                  <a:srgbClr val="0070C0"/>
                </a:solidFill>
                <a:latin typeface="Calibri" panose="020F0502020204030204" pitchFamily="34" charset="0"/>
                <a:cs typeface="Calibri" panose="020F0502020204030204" pitchFamily="34" charset="0"/>
              </a:rPr>
              <a:t>هو مجموعة  من  الاوامر البرمجية المكتوبة  باحد لغات البرمجة  والتى يتم ترجمتها الى لغة الاله  ولكل لغة برمجة اسلوبها الخاص فى التعبير عن هذه اللاوامر  والبرنامج  مثل حساب مجموع قيم  او حساب المتوسط الحسابى  او حساب مضروب  عدد  معين  ....الخ</a:t>
            </a:r>
            <a:endParaRPr lang="en-US" sz="9600" dirty="0">
              <a:solidFill>
                <a:srgbClr val="0070C0"/>
              </a:solidFill>
              <a:latin typeface="Calibri" panose="020F0502020204030204" pitchFamily="34" charset="0"/>
              <a:cs typeface="Calibri" panose="020F0502020204030204" pitchFamily="34" charset="0"/>
            </a:endParaRPr>
          </a:p>
          <a:p>
            <a:pPr algn="just" rtl="1">
              <a:lnSpc>
                <a:spcPct val="220000"/>
              </a:lnSpc>
            </a:pPr>
            <a:r>
              <a:rPr lang="ar-JO" sz="9600" dirty="0">
                <a:solidFill>
                  <a:srgbClr val="0070C0"/>
                </a:solidFill>
                <a:latin typeface="Calibri" panose="020F0502020204030204" pitchFamily="34" charset="0"/>
                <a:cs typeface="Calibri" panose="020F0502020204030204" pitchFamily="34" charset="0"/>
              </a:rPr>
              <a:t>هو عبارة عن مجموعة من األوامر والتعليمات مرتبة بتسلسل معين</a:t>
            </a:r>
            <a:r>
              <a:rPr lang="en-US" sz="9600" dirty="0">
                <a:solidFill>
                  <a:srgbClr val="0070C0"/>
                </a:solidFill>
                <a:latin typeface="Calibri" panose="020F0502020204030204" pitchFamily="34" charset="0"/>
                <a:cs typeface="Calibri" panose="020F0502020204030204" pitchFamily="34" charset="0"/>
              </a:rPr>
              <a:t> </a:t>
            </a:r>
            <a:r>
              <a:rPr lang="ar-JO" sz="9600" dirty="0">
                <a:solidFill>
                  <a:srgbClr val="0070C0"/>
                </a:solidFill>
                <a:latin typeface="Calibri" panose="020F0502020204030204" pitchFamily="34" charset="0"/>
                <a:cs typeface="Calibri" panose="020F0502020204030204" pitchFamily="34" charset="0"/>
              </a:rPr>
              <a:t>ويقوم الحاسوب بتنفيذها لتحقيق الهدف من البرنامج.</a:t>
            </a:r>
          </a:p>
          <a:p>
            <a:pPr algn="just" rtl="1">
              <a:lnSpc>
                <a:spcPct val="220000"/>
              </a:lnSpc>
            </a:pPr>
            <a:r>
              <a:rPr lang="ar-EG" sz="9600" dirty="0">
                <a:solidFill>
                  <a:srgbClr val="0070C0"/>
                </a:solidFill>
                <a:latin typeface="Calibri" panose="020F0502020204030204" pitchFamily="34" charset="0"/>
                <a:cs typeface="Calibri" panose="020F0502020204030204" pitchFamily="34" charset="0"/>
              </a:rPr>
              <a:t>والبرنامج هو الذى يحدد  لجهاز الحاسب طريقة التعامل  مع البيانات  للحصول على البيانات المطلوبة .ويكتب بواسطة المبرمج</a:t>
            </a:r>
            <a:r>
              <a:rPr lang="en-US" sz="9600" dirty="0">
                <a:solidFill>
                  <a:srgbClr val="0070C0"/>
                </a:solidFill>
                <a:latin typeface="Calibri" panose="020F0502020204030204" pitchFamily="34" charset="0"/>
                <a:cs typeface="Calibri" panose="020F0502020204030204" pitchFamily="34" charset="0"/>
              </a:rPr>
              <a:t> </a:t>
            </a:r>
            <a:r>
              <a:rPr lang="en-US" sz="9600" b="1" dirty="0">
                <a:solidFill>
                  <a:srgbClr val="0070C0"/>
                </a:solidFill>
                <a:latin typeface="Calibri" panose="020F0502020204030204" pitchFamily="34" charset="0"/>
                <a:cs typeface="Calibri" panose="020F0502020204030204" pitchFamily="34" charset="0"/>
              </a:rPr>
              <a:t>programmer</a:t>
            </a:r>
            <a:r>
              <a:rPr lang="en-US" sz="9600" dirty="0">
                <a:solidFill>
                  <a:srgbClr val="0070C0"/>
                </a:solidFill>
                <a:latin typeface="Calibri" panose="020F0502020204030204" pitchFamily="34" charset="0"/>
                <a:cs typeface="Calibri" panose="020F0502020204030204" pitchFamily="34" charset="0"/>
              </a:rPr>
              <a:t> </a:t>
            </a:r>
            <a:r>
              <a:rPr lang="ar-EG" sz="9600" dirty="0">
                <a:solidFill>
                  <a:srgbClr val="0070C0"/>
                </a:solidFill>
                <a:latin typeface="Calibri" panose="020F0502020204030204" pitchFamily="34" charset="0"/>
                <a:cs typeface="Calibri" panose="020F0502020204030204" pitchFamily="34" charset="0"/>
              </a:rPr>
              <a:t> الذى يفهم المشكلة وسقترح الحل  وينفذه لحل هذه المشكلة </a:t>
            </a:r>
          </a:p>
          <a:p>
            <a:pPr algn="r"/>
            <a:endParaRPr lang="ar-EG" sz="2200" dirty="0">
              <a:solidFill>
                <a:srgbClr val="0070C0"/>
              </a:solidFill>
            </a:endParaRPr>
          </a:p>
          <a:p>
            <a:br>
              <a:rPr lang="ar-JO" sz="2200" dirty="0">
                <a:solidFill>
                  <a:srgbClr val="0070C0"/>
                </a:solidFill>
              </a:rPr>
            </a:br>
            <a:endParaRPr lang="ar-EG" sz="2200" dirty="0">
              <a:solidFill>
                <a:srgbClr val="0070C0"/>
              </a:solidFill>
            </a:endParaRPr>
          </a:p>
          <a:p>
            <a:endParaRPr lang="en-US" dirty="0"/>
          </a:p>
        </p:txBody>
      </p:sp>
    </p:spTree>
    <p:extLst>
      <p:ext uri="{BB962C8B-B14F-4D97-AF65-F5344CB8AC3E}">
        <p14:creationId xmlns:p14="http://schemas.microsoft.com/office/powerpoint/2010/main" val="1381482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25407-D352-495F-9BE7-9DF141902D8A}"/>
              </a:ext>
            </a:extLst>
          </p:cNvPr>
          <p:cNvSpPr>
            <a:spLocks noGrp="1"/>
          </p:cNvSpPr>
          <p:nvPr>
            <p:ph type="title"/>
          </p:nvPr>
        </p:nvSpPr>
        <p:spPr/>
        <p:txBody>
          <a:bodyPr/>
          <a:lstStyle/>
          <a:p>
            <a:r>
              <a:rPr lang="ar-EG" dirty="0"/>
              <a:t>هام  لتفعيل </a:t>
            </a:r>
            <a:r>
              <a:rPr lang="en-US" dirty="0"/>
              <a:t>debugging in program</a:t>
            </a:r>
          </a:p>
        </p:txBody>
      </p:sp>
      <p:sp>
        <p:nvSpPr>
          <p:cNvPr id="3" name="Content Placeholder 2">
            <a:extLst>
              <a:ext uri="{FF2B5EF4-FFF2-40B4-BE49-F238E27FC236}">
                <a16:creationId xmlns:a16="http://schemas.microsoft.com/office/drawing/2014/main" id="{3277E348-7FC4-451E-BF07-E2ABEF657A9E}"/>
              </a:ext>
            </a:extLst>
          </p:cNvPr>
          <p:cNvSpPr>
            <a:spLocks noGrp="1"/>
          </p:cNvSpPr>
          <p:nvPr>
            <p:ph idx="1"/>
          </p:nvPr>
        </p:nvSpPr>
        <p:spPr>
          <a:xfrm>
            <a:off x="942684" y="2964538"/>
            <a:ext cx="8915400" cy="3062640"/>
          </a:xfrm>
        </p:spPr>
        <p:txBody>
          <a:bodyPr/>
          <a:lstStyle/>
          <a:p>
            <a:endParaRPr lang="en-US" b="1" dirty="0"/>
          </a:p>
          <a:p>
            <a:endParaRPr lang="en-US" b="1" dirty="0"/>
          </a:p>
          <a:p>
            <a:r>
              <a:rPr lang="en-US" b="1" dirty="0"/>
              <a:t>you need to specify a debugger program in the debugger's settings.</a:t>
            </a:r>
          </a:p>
          <a:p>
            <a:r>
              <a:rPr lang="en-US" b="1" dirty="0"/>
              <a:t>(For MinGW compilers, it's 'gdb.exe' (without the quotes))</a:t>
            </a:r>
          </a:p>
          <a:p>
            <a:r>
              <a:rPr lang="en-US" b="1" dirty="0"/>
              <a:t>(For MSVC compilers, it's 'cdb.exe' (without the quotes))</a:t>
            </a:r>
          </a:p>
          <a:p>
            <a:pPr algn="r" rtl="1"/>
            <a:r>
              <a:rPr lang="ar-EG" b="1" dirty="0"/>
              <a:t>هو هنا بيقلك  اختار   ال </a:t>
            </a:r>
            <a:r>
              <a:rPr lang="en-US" b="1" dirty="0"/>
              <a:t>debugger </a:t>
            </a:r>
            <a:r>
              <a:rPr lang="ar-EG" b="1" dirty="0"/>
              <a:t>حسب  نوع المترجم لديك </a:t>
            </a:r>
            <a:endParaRPr lang="en-US" b="1" dirty="0"/>
          </a:p>
          <a:p>
            <a:endParaRPr lang="en-US" dirty="0"/>
          </a:p>
          <a:p>
            <a:endParaRPr lang="en-US" dirty="0"/>
          </a:p>
        </p:txBody>
      </p:sp>
      <p:sp>
        <p:nvSpPr>
          <p:cNvPr id="4" name="Rectangle 1">
            <a:extLst>
              <a:ext uri="{FF2B5EF4-FFF2-40B4-BE49-F238E27FC236}">
                <a16:creationId xmlns:a16="http://schemas.microsoft.com/office/drawing/2014/main" id="{CD5B2DA9-A898-49A4-A1C4-D1D62A9C68B2}"/>
              </a:ext>
            </a:extLst>
          </p:cNvPr>
          <p:cNvSpPr>
            <a:spLocks noChangeArrowheads="1"/>
          </p:cNvSpPr>
          <p:nvPr/>
        </p:nvSpPr>
        <p:spPr bwMode="auto">
          <a:xfrm>
            <a:off x="942684" y="1529954"/>
            <a:ext cx="9725315"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42729"/>
                </a:solidFill>
                <a:effectLst/>
                <a:latin typeface="Arial Black" panose="020B0A04020102020204" pitchFamily="34" charset="0"/>
              </a:rPr>
              <a:t>Selecting target: Debug ERROR: You need to specify a debugger program in the debugger's settings.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42729"/>
                </a:solidFill>
                <a:effectLst/>
                <a:latin typeface="Arial Black" panose="020B0A04020102020204" pitchFamily="34" charset="0"/>
              </a:rPr>
              <a:t>(</a:t>
            </a:r>
            <a:r>
              <a:rPr kumimoji="0" lang="en-US" altLang="en-US" sz="2000" b="0" i="0" u="none" strike="noStrike" cap="none" normalizeH="0" baseline="0" dirty="0">
                <a:ln>
                  <a:noFill/>
                </a:ln>
                <a:solidFill>
                  <a:schemeClr val="accent1"/>
                </a:solidFill>
                <a:effectLst/>
                <a:latin typeface="Arial Black" panose="020B0A04020102020204" pitchFamily="34" charset="0"/>
              </a:rPr>
              <a:t>For MinGW compilers, it's 'gdb.exe' (without the quotes))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accent1"/>
                </a:solidFill>
                <a:effectLst/>
                <a:latin typeface="Arial Black" panose="020B0A04020102020204" pitchFamily="34" charset="0"/>
              </a:rPr>
              <a:t>(For MSVC compilers, it's 'cdb.exe' (without the quotes)) </a:t>
            </a:r>
          </a:p>
        </p:txBody>
      </p:sp>
    </p:spTree>
    <p:extLst>
      <p:ext uri="{BB962C8B-B14F-4D97-AF65-F5344CB8AC3E}">
        <p14:creationId xmlns:p14="http://schemas.microsoft.com/office/powerpoint/2010/main" val="1357568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3E6EA-1A39-45F9-B7A9-E8A7BB785803}"/>
              </a:ext>
            </a:extLst>
          </p:cNvPr>
          <p:cNvSpPr>
            <a:spLocks noGrp="1"/>
          </p:cNvSpPr>
          <p:nvPr>
            <p:ph type="title"/>
          </p:nvPr>
        </p:nvSpPr>
        <p:spPr>
          <a:xfrm>
            <a:off x="2522287" y="319310"/>
            <a:ext cx="7147423" cy="767368"/>
          </a:xfrm>
        </p:spPr>
        <p:txBody>
          <a:bodyPr/>
          <a:lstStyle/>
          <a:p>
            <a:pPr algn="r" rtl="1"/>
            <a:r>
              <a:rPr lang="ar-EG" dirty="0">
                <a:solidFill>
                  <a:schemeClr val="accent1"/>
                </a:solidFill>
                <a:highlight>
                  <a:srgbClr val="C0C0C0"/>
                </a:highlight>
              </a:rPr>
              <a:t>خطوات تفعيل  واختيار  </a:t>
            </a:r>
            <a:r>
              <a:rPr lang="en-US" dirty="0">
                <a:solidFill>
                  <a:schemeClr val="accent1"/>
                </a:solidFill>
                <a:highlight>
                  <a:srgbClr val="C0C0C0"/>
                </a:highlight>
              </a:rPr>
              <a:t>Debugger</a:t>
            </a:r>
            <a:r>
              <a:rPr lang="ar-EG" dirty="0">
                <a:solidFill>
                  <a:schemeClr val="accent1"/>
                </a:solidFill>
                <a:highlight>
                  <a:srgbClr val="C0C0C0"/>
                </a:highlight>
              </a:rPr>
              <a:t>  </a:t>
            </a:r>
            <a:endParaRPr lang="en-US" dirty="0">
              <a:solidFill>
                <a:schemeClr val="accent1"/>
              </a:solidFill>
              <a:highlight>
                <a:srgbClr val="C0C0C0"/>
              </a:highlight>
            </a:endParaRPr>
          </a:p>
        </p:txBody>
      </p:sp>
      <p:pic>
        <p:nvPicPr>
          <p:cNvPr id="5" name="Content Placeholder 4">
            <a:extLst>
              <a:ext uri="{FF2B5EF4-FFF2-40B4-BE49-F238E27FC236}">
                <a16:creationId xmlns:a16="http://schemas.microsoft.com/office/drawing/2014/main" id="{2D892A3A-6663-4635-9603-E6169DDB74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84897" y="1086678"/>
            <a:ext cx="6244110" cy="5115339"/>
          </a:xfrm>
        </p:spPr>
      </p:pic>
    </p:spTree>
    <p:extLst>
      <p:ext uri="{BB962C8B-B14F-4D97-AF65-F5344CB8AC3E}">
        <p14:creationId xmlns:p14="http://schemas.microsoft.com/office/powerpoint/2010/main" val="835215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7BD328-C14C-4EFC-A908-C25F605A28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4417" y="613297"/>
            <a:ext cx="7591619" cy="5257416"/>
          </a:xfrm>
        </p:spPr>
      </p:pic>
    </p:spTree>
    <p:extLst>
      <p:ext uri="{BB962C8B-B14F-4D97-AF65-F5344CB8AC3E}">
        <p14:creationId xmlns:p14="http://schemas.microsoft.com/office/powerpoint/2010/main" val="2713529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ED8073F-17CC-4167-87DF-1AB7FD8DDF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7826" y="423134"/>
            <a:ext cx="7714180" cy="5488716"/>
          </a:xfrm>
        </p:spPr>
      </p:pic>
    </p:spTree>
    <p:extLst>
      <p:ext uri="{BB962C8B-B14F-4D97-AF65-F5344CB8AC3E}">
        <p14:creationId xmlns:p14="http://schemas.microsoft.com/office/powerpoint/2010/main" val="2515899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F7F9033-3398-4A83-BB98-13CD1226298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6852" y="520388"/>
            <a:ext cx="8260704" cy="5817224"/>
          </a:xfrm>
        </p:spPr>
      </p:pic>
    </p:spTree>
    <p:extLst>
      <p:ext uri="{BB962C8B-B14F-4D97-AF65-F5344CB8AC3E}">
        <p14:creationId xmlns:p14="http://schemas.microsoft.com/office/powerpoint/2010/main" val="3350904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2F0F9B1-5D2A-4FA6-8704-093DDFB80A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2625" y="748308"/>
            <a:ext cx="7977809" cy="5599923"/>
          </a:xfrm>
        </p:spPr>
      </p:pic>
    </p:spTree>
    <p:extLst>
      <p:ext uri="{BB962C8B-B14F-4D97-AF65-F5344CB8AC3E}">
        <p14:creationId xmlns:p14="http://schemas.microsoft.com/office/powerpoint/2010/main" val="252059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D8A4-9AE8-47C7-93B1-D2969DB8B0C6}"/>
              </a:ext>
            </a:extLst>
          </p:cNvPr>
          <p:cNvSpPr>
            <a:spLocks noGrp="1"/>
          </p:cNvSpPr>
          <p:nvPr>
            <p:ph type="title"/>
          </p:nvPr>
        </p:nvSpPr>
        <p:spPr>
          <a:xfrm>
            <a:off x="2115847" y="589598"/>
            <a:ext cx="8911687" cy="714360"/>
          </a:xfrm>
          <a:solidFill>
            <a:schemeClr val="accent5">
              <a:lumMod val="60000"/>
              <a:lumOff val="40000"/>
            </a:schemeClr>
          </a:solidFill>
          <a:ln>
            <a:solidFill>
              <a:schemeClr val="bg2">
                <a:lumMod val="25000"/>
              </a:schemeClr>
            </a:solidFill>
          </a:ln>
        </p:spPr>
        <p:txBody>
          <a:bodyPr/>
          <a:lstStyle/>
          <a:p>
            <a:pPr algn="ctr"/>
            <a:r>
              <a:rPr lang="ar-EG" dirty="0"/>
              <a:t>انواع لغات البرمجة</a:t>
            </a:r>
            <a:endParaRPr lang="en-US" dirty="0"/>
          </a:p>
        </p:txBody>
      </p:sp>
      <p:sp>
        <p:nvSpPr>
          <p:cNvPr id="3" name="Content Placeholder 2">
            <a:extLst>
              <a:ext uri="{FF2B5EF4-FFF2-40B4-BE49-F238E27FC236}">
                <a16:creationId xmlns:a16="http://schemas.microsoft.com/office/drawing/2014/main" id="{2468561A-2110-4A16-9E7B-804793959136}"/>
              </a:ext>
            </a:extLst>
          </p:cNvPr>
          <p:cNvSpPr>
            <a:spLocks noGrp="1"/>
          </p:cNvSpPr>
          <p:nvPr>
            <p:ph idx="1"/>
          </p:nvPr>
        </p:nvSpPr>
        <p:spPr>
          <a:xfrm>
            <a:off x="2115847" y="1868556"/>
            <a:ext cx="8911688" cy="3777622"/>
          </a:xfrm>
        </p:spPr>
        <p:txBody>
          <a:bodyPr>
            <a:normAutofit/>
          </a:bodyPr>
          <a:lstStyle/>
          <a:p>
            <a:pPr algn="r" rtl="1"/>
            <a:r>
              <a:rPr lang="ar-JO" sz="2200" dirty="0"/>
              <a:t>لغات برمجة ذات مستوى منخفض</a:t>
            </a:r>
            <a:r>
              <a:rPr lang="en-US" sz="2200" dirty="0"/>
              <a:t> </a:t>
            </a:r>
            <a:r>
              <a:rPr lang="en-US" sz="2200" b="1" dirty="0"/>
              <a:t>Languages</a:t>
            </a:r>
            <a:r>
              <a:rPr lang="ar-JO" sz="2200" dirty="0"/>
              <a:t> </a:t>
            </a:r>
            <a:r>
              <a:rPr lang="en-US" sz="2200" b="1" dirty="0"/>
              <a:t>Low Level</a:t>
            </a:r>
          </a:p>
          <a:p>
            <a:pPr algn="r" rtl="1"/>
            <a:endParaRPr lang="en-US" sz="2200" b="1" dirty="0"/>
          </a:p>
          <a:p>
            <a:pPr algn="r" rtl="1"/>
            <a:r>
              <a:rPr lang="ar-JO" sz="2200" dirty="0"/>
              <a:t>لغات برمجة ذات مستوى </a:t>
            </a:r>
            <a:r>
              <a:rPr lang="ar-EG" sz="2200" dirty="0"/>
              <a:t>عالى</a:t>
            </a:r>
            <a:r>
              <a:rPr lang="en-US" sz="2200" dirty="0"/>
              <a:t>     </a:t>
            </a:r>
            <a:r>
              <a:rPr lang="ar-JO" sz="2200" dirty="0"/>
              <a:t> </a:t>
            </a:r>
            <a:r>
              <a:rPr lang="en-US" sz="2200" dirty="0"/>
              <a:t> </a:t>
            </a:r>
            <a:r>
              <a:rPr lang="en-US" sz="2200" b="1" dirty="0"/>
              <a:t>High  level Languages</a:t>
            </a:r>
          </a:p>
          <a:p>
            <a:pPr algn="r" rtl="1"/>
            <a:endParaRPr lang="en-US" sz="2200" b="1" dirty="0"/>
          </a:p>
          <a:p>
            <a:pPr algn="r" rtl="1"/>
            <a:r>
              <a:rPr lang="ar-JO" sz="2200" dirty="0"/>
              <a:t>لغات</a:t>
            </a:r>
            <a:r>
              <a:rPr lang="ar-EG" sz="2200" dirty="0"/>
              <a:t> الجيل الرابع</a:t>
            </a:r>
            <a:r>
              <a:rPr lang="en-US" sz="2200" dirty="0"/>
              <a:t>         </a:t>
            </a:r>
            <a:r>
              <a:rPr lang="ar-EG" sz="2200" dirty="0"/>
              <a:t> </a:t>
            </a:r>
            <a:r>
              <a:rPr lang="en-US" sz="2200" b="1" dirty="0"/>
              <a:t>Fourth  Generation   Languages</a:t>
            </a:r>
          </a:p>
          <a:p>
            <a:pPr algn="r" rtl="1"/>
            <a:endParaRPr lang="en-US" sz="2200" b="1" dirty="0"/>
          </a:p>
          <a:p>
            <a:pPr algn="r" rtl="1"/>
            <a:endParaRPr lang="en-US" sz="2200" b="1" dirty="0"/>
          </a:p>
        </p:txBody>
      </p:sp>
    </p:spTree>
    <p:extLst>
      <p:ext uri="{BB962C8B-B14F-4D97-AF65-F5344CB8AC3E}">
        <p14:creationId xmlns:p14="http://schemas.microsoft.com/office/powerpoint/2010/main" val="181688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4F2E-1D4D-454B-B3E8-0217F9A03D2D}"/>
              </a:ext>
            </a:extLst>
          </p:cNvPr>
          <p:cNvSpPr>
            <a:spLocks noGrp="1"/>
          </p:cNvSpPr>
          <p:nvPr>
            <p:ph type="title"/>
          </p:nvPr>
        </p:nvSpPr>
        <p:spPr>
          <a:xfrm>
            <a:off x="2271160" y="164776"/>
            <a:ext cx="8915400" cy="1126558"/>
          </a:xfrm>
        </p:spPr>
        <p:txBody>
          <a:bodyPr>
            <a:normAutofit fontScale="90000"/>
          </a:bodyPr>
          <a:lstStyle/>
          <a:p>
            <a:pPr algn="ctr"/>
            <a:r>
              <a:rPr lang="ar-EG" dirty="0">
                <a:solidFill>
                  <a:srgbClr val="0070C0"/>
                </a:solidFill>
              </a:rPr>
              <a:t>لغات منخفضة المستوى </a:t>
            </a:r>
            <a:br>
              <a:rPr lang="ar-EG" dirty="0">
                <a:solidFill>
                  <a:srgbClr val="0070C0"/>
                </a:solidFill>
              </a:rPr>
            </a:br>
            <a:r>
              <a:rPr lang="en-US" b="1" dirty="0">
                <a:solidFill>
                  <a:srgbClr val="0070C0"/>
                </a:solidFill>
              </a:rPr>
              <a:t>Low Level Languages</a:t>
            </a:r>
          </a:p>
        </p:txBody>
      </p:sp>
      <p:sp>
        <p:nvSpPr>
          <p:cNvPr id="3" name="Content Placeholder 2">
            <a:extLst>
              <a:ext uri="{FF2B5EF4-FFF2-40B4-BE49-F238E27FC236}">
                <a16:creationId xmlns:a16="http://schemas.microsoft.com/office/drawing/2014/main" id="{95AA6A59-4D0A-407A-82AD-1A441F940B1B}"/>
              </a:ext>
            </a:extLst>
          </p:cNvPr>
          <p:cNvSpPr>
            <a:spLocks noGrp="1"/>
          </p:cNvSpPr>
          <p:nvPr>
            <p:ph idx="1"/>
          </p:nvPr>
        </p:nvSpPr>
        <p:spPr>
          <a:xfrm>
            <a:off x="1804814" y="1431235"/>
            <a:ext cx="9848091" cy="3777622"/>
          </a:xfrm>
        </p:spPr>
        <p:txBody>
          <a:bodyPr>
            <a:normAutofit fontScale="92500"/>
          </a:bodyPr>
          <a:lstStyle/>
          <a:p>
            <a:pPr algn="r" rtl="1">
              <a:lnSpc>
                <a:spcPct val="150000"/>
              </a:lnSpc>
            </a:pPr>
            <a:r>
              <a:rPr lang="ar-JO" sz="2200" dirty="0"/>
              <a:t>تعتبر لغات البرمجة ذات المستوى المنخفض من أوائل لغات البرمجة </a:t>
            </a:r>
            <a:endParaRPr lang="en-US" sz="2200" dirty="0"/>
          </a:p>
          <a:p>
            <a:pPr algn="r" rtl="1">
              <a:lnSpc>
                <a:spcPct val="150000"/>
              </a:lnSpc>
            </a:pPr>
            <a:r>
              <a:rPr lang="ar-EG" sz="2200" dirty="0"/>
              <a:t>سميت باللغات منخفضة المستوى لان مستخدمى  هذه اللغات  يكتبون اوامر  البرنامج  بمستوى قريب من مستوى فهم  الالة وهى الحاسب  وتكون هذه اللغة هى </a:t>
            </a:r>
            <a:r>
              <a:rPr lang="en-US" sz="2200" dirty="0"/>
              <a:t>0,1</a:t>
            </a:r>
            <a:r>
              <a:rPr lang="ar-EG" sz="2200" dirty="0"/>
              <a:t>.</a:t>
            </a:r>
          </a:p>
          <a:p>
            <a:pPr algn="r" rtl="1">
              <a:lnSpc>
                <a:spcPct val="150000"/>
              </a:lnSpc>
            </a:pPr>
            <a:r>
              <a:rPr lang="ar-JO" sz="2200" dirty="0"/>
              <a:t>تتخاطب مع ال </a:t>
            </a:r>
            <a:r>
              <a:rPr lang="en-US" sz="2200" dirty="0"/>
              <a:t>Hardware </a:t>
            </a:r>
            <a:r>
              <a:rPr lang="ar-JO" sz="2200" dirty="0"/>
              <a:t>مباشرة</a:t>
            </a:r>
            <a:endParaRPr lang="ar-EG" sz="2200" dirty="0"/>
          </a:p>
          <a:p>
            <a:pPr algn="r" rtl="1">
              <a:lnSpc>
                <a:spcPct val="150000"/>
              </a:lnSpc>
            </a:pPr>
            <a:r>
              <a:rPr lang="ar-EG" sz="2200" dirty="0"/>
              <a:t>منها </a:t>
            </a:r>
            <a:r>
              <a:rPr lang="ar-JO" sz="2200" dirty="0"/>
              <a:t> لغة </a:t>
            </a:r>
            <a:r>
              <a:rPr lang="ar-EG" sz="2200" dirty="0"/>
              <a:t>الالة </a:t>
            </a:r>
            <a:r>
              <a:rPr lang="en-US" sz="2200" dirty="0"/>
              <a:t>Machine Language </a:t>
            </a:r>
            <a:r>
              <a:rPr lang="ar-JO" sz="2200" dirty="0"/>
              <a:t>و</a:t>
            </a:r>
            <a:r>
              <a:rPr lang="en-US" sz="2200" dirty="0"/>
              <a:t>   </a:t>
            </a:r>
            <a:r>
              <a:rPr lang="ar-JO" sz="2200" dirty="0"/>
              <a:t>لغة التجميع</a:t>
            </a:r>
            <a:endParaRPr lang="en-US" sz="2200" dirty="0"/>
          </a:p>
          <a:p>
            <a:pPr algn="r" rtl="1">
              <a:lnSpc>
                <a:spcPct val="150000"/>
              </a:lnSpc>
            </a:pPr>
            <a:r>
              <a:rPr lang="ar-JO" sz="2200" dirty="0"/>
              <a:t> </a:t>
            </a:r>
            <a:r>
              <a:rPr lang="en-US" sz="2200" dirty="0"/>
              <a:t>Assembly language</a:t>
            </a:r>
          </a:p>
        </p:txBody>
      </p:sp>
    </p:spTree>
    <p:extLst>
      <p:ext uri="{BB962C8B-B14F-4D97-AF65-F5344CB8AC3E}">
        <p14:creationId xmlns:p14="http://schemas.microsoft.com/office/powerpoint/2010/main" val="230828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448E8-3073-4DAA-88D6-FEF4650EA1DB}"/>
              </a:ext>
            </a:extLst>
          </p:cNvPr>
          <p:cNvSpPr>
            <a:spLocks noGrp="1"/>
          </p:cNvSpPr>
          <p:nvPr>
            <p:ph type="title"/>
          </p:nvPr>
        </p:nvSpPr>
        <p:spPr>
          <a:xfrm>
            <a:off x="2195359" y="510085"/>
            <a:ext cx="8911687" cy="873386"/>
          </a:xfrm>
        </p:spPr>
        <p:txBody>
          <a:bodyPr/>
          <a:lstStyle/>
          <a:p>
            <a:pPr algn="ctr"/>
            <a:r>
              <a:rPr lang="ar-EG" dirty="0"/>
              <a:t>تابع لغة الالة </a:t>
            </a:r>
            <a:endParaRPr lang="en-US" dirty="0"/>
          </a:p>
        </p:txBody>
      </p:sp>
      <p:sp>
        <p:nvSpPr>
          <p:cNvPr id="3" name="Content Placeholder 2">
            <a:extLst>
              <a:ext uri="{FF2B5EF4-FFF2-40B4-BE49-F238E27FC236}">
                <a16:creationId xmlns:a16="http://schemas.microsoft.com/office/drawing/2014/main" id="{A8607743-54A2-49CB-BA84-7F3874137127}"/>
              </a:ext>
            </a:extLst>
          </p:cNvPr>
          <p:cNvSpPr>
            <a:spLocks noGrp="1"/>
          </p:cNvSpPr>
          <p:nvPr>
            <p:ph idx="1"/>
          </p:nvPr>
        </p:nvSpPr>
        <p:spPr>
          <a:xfrm>
            <a:off x="622852" y="1219200"/>
            <a:ext cx="11052313" cy="3777622"/>
          </a:xfrm>
        </p:spPr>
        <p:txBody>
          <a:bodyPr/>
          <a:lstStyle/>
          <a:p>
            <a:pPr algn="r" rtl="1">
              <a:lnSpc>
                <a:spcPct val="150000"/>
              </a:lnSpc>
            </a:pPr>
            <a:r>
              <a:rPr lang="ar-JO" dirty="0"/>
              <a:t>لمعرفة كيف يفهم الكمبيوتر البشر , يجب ان نعرف ماذا تعنى الكهرباء لنا اولا , الكهرباء هى عبارة عن طاقة محررة متكونة من  سيل من الالكترونيات يسمى الشحنة يمر عبر موصلات كالنحاس والحديد وغيرها من المعادن , ونستخدم هذا السيل من الالكترونيات فى تحويل طاقتة الى اشياء يحتاجها البشر كتشغل مصباح لتحول الطاقة لضوء او مروحة لتحول الطاقة لحركة الهواء او تحويل الطاقة لتحريك موتور مياة .. الخ , تتحرك الكهرباء فى اتجاة واحد فقط للاستفادة منها وهو الاتجاه المعروف من السالب (-) الى الموجب(+) واذا وضعنا اى جهاز تحول طاقة كما ذكرنا سابقا كالمصباح سينتج عنة استهلاك للطاقة وتحويلها الى ضوء كما فى الصورة التالية وهذا ما يسمى بالدائرة الكهربية</a:t>
            </a:r>
            <a:r>
              <a:rPr lang="ar-EG" dirty="0"/>
              <a:t>.</a:t>
            </a:r>
          </a:p>
          <a:p>
            <a:pPr algn="r" rtl="1">
              <a:lnSpc>
                <a:spcPct val="150000"/>
              </a:lnSpc>
            </a:pPr>
            <a:endParaRPr lang="en-US" sz="2200" dirty="0"/>
          </a:p>
          <a:p>
            <a:pPr algn="r" rtl="1"/>
            <a:endParaRPr lang="en-US" dirty="0"/>
          </a:p>
        </p:txBody>
      </p:sp>
      <p:pic>
        <p:nvPicPr>
          <p:cNvPr id="5" name="Picture 4">
            <a:extLst>
              <a:ext uri="{FF2B5EF4-FFF2-40B4-BE49-F238E27FC236}">
                <a16:creationId xmlns:a16="http://schemas.microsoft.com/office/drawing/2014/main" id="{CE552ADC-2F96-4F76-9FC3-91785DE3BE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4545" y="4100015"/>
            <a:ext cx="2828925" cy="2247900"/>
          </a:xfrm>
          <a:prstGeom prst="rect">
            <a:avLst/>
          </a:prstGeom>
        </p:spPr>
      </p:pic>
    </p:spTree>
    <p:extLst>
      <p:ext uri="{BB962C8B-B14F-4D97-AF65-F5344CB8AC3E}">
        <p14:creationId xmlns:p14="http://schemas.microsoft.com/office/powerpoint/2010/main" val="134626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DA88F-AD04-45E8-9006-AB4553543F39}"/>
              </a:ext>
            </a:extLst>
          </p:cNvPr>
          <p:cNvSpPr>
            <a:spLocks noGrp="1"/>
          </p:cNvSpPr>
          <p:nvPr>
            <p:ph type="title"/>
          </p:nvPr>
        </p:nvSpPr>
        <p:spPr>
          <a:xfrm>
            <a:off x="2115847" y="569720"/>
            <a:ext cx="8911687" cy="754116"/>
          </a:xfrm>
        </p:spPr>
        <p:txBody>
          <a:bodyPr/>
          <a:lstStyle/>
          <a:p>
            <a:pPr algn="ctr"/>
            <a:r>
              <a:rPr lang="ar-EG" dirty="0"/>
              <a:t>تابع لغة الالة </a:t>
            </a:r>
            <a:endParaRPr lang="en-US" dirty="0"/>
          </a:p>
        </p:txBody>
      </p:sp>
      <p:sp>
        <p:nvSpPr>
          <p:cNvPr id="3" name="Content Placeholder 2">
            <a:extLst>
              <a:ext uri="{FF2B5EF4-FFF2-40B4-BE49-F238E27FC236}">
                <a16:creationId xmlns:a16="http://schemas.microsoft.com/office/drawing/2014/main" id="{B19A50A7-EFDD-4E24-988E-6B58894EA1E0}"/>
              </a:ext>
            </a:extLst>
          </p:cNvPr>
          <p:cNvSpPr>
            <a:spLocks noGrp="1"/>
          </p:cNvSpPr>
          <p:nvPr>
            <p:ph idx="1"/>
          </p:nvPr>
        </p:nvSpPr>
        <p:spPr>
          <a:xfrm>
            <a:off x="1020417" y="1205948"/>
            <a:ext cx="10868508" cy="2527648"/>
          </a:xfrm>
        </p:spPr>
        <p:txBody>
          <a:bodyPr>
            <a:normAutofit fontScale="25000" lnSpcReduction="20000"/>
          </a:bodyPr>
          <a:lstStyle/>
          <a:p>
            <a:pPr algn="r" rtl="1"/>
            <a:r>
              <a:rPr lang="ar-JO" sz="8800" dirty="0"/>
              <a:t> اذا اردنا اطفاء هذه اللمبة سنتحتاج لفصل البطارية ولكننا نستخدم عوض عن هذا مفتاح</a:t>
            </a:r>
            <a:r>
              <a:rPr lang="ar-EG" sz="8800" dirty="0"/>
              <a:t> </a:t>
            </a:r>
            <a:r>
              <a:rPr lang="en-US" sz="8800" b="1" dirty="0"/>
              <a:t>Switch</a:t>
            </a:r>
            <a:endParaRPr lang="ar-EG" sz="8800" b="1" dirty="0"/>
          </a:p>
          <a:p>
            <a:pPr marL="0" indent="0" algn="r" rtl="1">
              <a:buNone/>
            </a:pPr>
            <a:endParaRPr lang="ar-EG" sz="8800" dirty="0"/>
          </a:p>
          <a:p>
            <a:pPr algn="r" rtl="1"/>
            <a:r>
              <a:rPr lang="ar-JO" sz="8800" dirty="0"/>
              <a:t>لتسهيل الاستخدام لاغلاق اللمبة او تشغيلها كما فى الصورة التالية </a:t>
            </a:r>
            <a:r>
              <a:rPr lang="ar-EG" sz="8800" dirty="0"/>
              <a:t>:</a:t>
            </a:r>
          </a:p>
          <a:p>
            <a:pPr algn="r" rtl="1"/>
            <a:endParaRPr lang="ar-EG" dirty="0"/>
          </a:p>
          <a:p>
            <a:pPr algn="r" rtl="1"/>
            <a:endParaRPr lang="ar-EG" dirty="0"/>
          </a:p>
          <a:p>
            <a:pPr algn="r" rtl="1"/>
            <a:endParaRPr lang="ar-EG" dirty="0"/>
          </a:p>
          <a:p>
            <a:pPr algn="r" rtl="1">
              <a:lnSpc>
                <a:spcPct val="200000"/>
              </a:lnSpc>
            </a:pPr>
            <a:endParaRPr lang="ar-EG" dirty="0"/>
          </a:p>
          <a:p>
            <a:pPr algn="r" rtl="1">
              <a:lnSpc>
                <a:spcPct val="200000"/>
              </a:lnSpc>
            </a:pPr>
            <a:endParaRPr lang="ar-EG" dirty="0"/>
          </a:p>
          <a:p>
            <a:pPr algn="r" rtl="1">
              <a:lnSpc>
                <a:spcPct val="200000"/>
              </a:lnSpc>
            </a:pPr>
            <a:br>
              <a:rPr lang="ar-JO" sz="4200" dirty="0"/>
            </a:br>
            <a:endParaRPr lang="en-US" sz="4200" dirty="0"/>
          </a:p>
        </p:txBody>
      </p:sp>
      <p:pic>
        <p:nvPicPr>
          <p:cNvPr id="5" name="Picture 4">
            <a:extLst>
              <a:ext uri="{FF2B5EF4-FFF2-40B4-BE49-F238E27FC236}">
                <a16:creationId xmlns:a16="http://schemas.microsoft.com/office/drawing/2014/main" id="{1C54AE75-4655-4636-A319-8C380625D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765" y="1761362"/>
            <a:ext cx="2216978" cy="1667638"/>
          </a:xfrm>
          <a:prstGeom prst="rect">
            <a:avLst/>
          </a:prstGeom>
        </p:spPr>
      </p:pic>
      <p:sp>
        <p:nvSpPr>
          <p:cNvPr id="6" name="TextBox 5">
            <a:extLst>
              <a:ext uri="{FF2B5EF4-FFF2-40B4-BE49-F238E27FC236}">
                <a16:creationId xmlns:a16="http://schemas.microsoft.com/office/drawing/2014/main" id="{10816856-20C8-4095-A08A-B8939FC2DE36}"/>
              </a:ext>
            </a:extLst>
          </p:cNvPr>
          <p:cNvSpPr txBox="1"/>
          <p:nvPr/>
        </p:nvSpPr>
        <p:spPr>
          <a:xfrm>
            <a:off x="854765" y="3592493"/>
            <a:ext cx="10868508" cy="2220351"/>
          </a:xfrm>
          <a:prstGeom prst="rect">
            <a:avLst/>
          </a:prstGeom>
          <a:noFill/>
        </p:spPr>
        <p:txBody>
          <a:bodyPr wrap="square" rtlCol="0">
            <a:spAutoFit/>
          </a:bodyPr>
          <a:lstStyle/>
          <a:p>
            <a:pPr algn="r" rtl="1">
              <a:lnSpc>
                <a:spcPct val="200000"/>
              </a:lnSpc>
            </a:pPr>
            <a:r>
              <a:rPr lang="ar-JO" dirty="0"/>
              <a:t>وهذا يعنى انه عندما يكون المفتاح فى وضعية التشغيل </a:t>
            </a:r>
            <a:r>
              <a:rPr lang="ar-EG" dirty="0"/>
              <a:t> </a:t>
            </a:r>
            <a:r>
              <a:rPr lang="en-US" b="1" dirty="0"/>
              <a:t>on</a:t>
            </a:r>
            <a:r>
              <a:rPr lang="ar-JO" dirty="0"/>
              <a:t>ستضئ اللمبة واذا كان المفتاح فى وضعية الاغلاق </a:t>
            </a:r>
            <a:r>
              <a:rPr lang="en-US" b="1" dirty="0"/>
              <a:t>off</a:t>
            </a:r>
            <a:r>
              <a:rPr lang="en-US" dirty="0"/>
              <a:t> </a:t>
            </a:r>
            <a:r>
              <a:rPr lang="ar-JO" dirty="0"/>
              <a:t>ستطفئ اللمبة .. وهذه العملية تسمى </a:t>
            </a:r>
            <a:r>
              <a:rPr lang="en-US" b="1" dirty="0"/>
              <a:t>Switching</a:t>
            </a:r>
            <a:r>
              <a:rPr lang="en-US" dirty="0"/>
              <a:t> </a:t>
            </a:r>
            <a:r>
              <a:rPr lang="ar-JO" dirty="0"/>
              <a:t>وهى ايضا لغة الاله , بمعنى ان عندما تضئ اللمبة يكون المفتاح </a:t>
            </a:r>
            <a:r>
              <a:rPr lang="en-US" b="1" dirty="0"/>
              <a:t>on</a:t>
            </a:r>
            <a:r>
              <a:rPr lang="en-US" dirty="0"/>
              <a:t> </a:t>
            </a:r>
            <a:r>
              <a:rPr lang="ar-EG" dirty="0"/>
              <a:t> </a:t>
            </a:r>
            <a:r>
              <a:rPr lang="ar-JO" dirty="0"/>
              <a:t>ويرمز له بالرقم (1) وعندما تطفئ اللمبة </a:t>
            </a:r>
            <a:r>
              <a:rPr lang="en-US" b="1" dirty="0"/>
              <a:t>off</a:t>
            </a:r>
            <a:r>
              <a:rPr lang="en-US" dirty="0"/>
              <a:t> </a:t>
            </a:r>
            <a:r>
              <a:rPr lang="ar-JO" dirty="0"/>
              <a:t>يرمز لها بالرقم (0) , وهذا هو معنى هذه الارقام , والذى يطلق عليهم الارقام الثنائية او </a:t>
            </a:r>
            <a:r>
              <a:rPr lang="en-US" b="1" dirty="0"/>
              <a:t>Binary</a:t>
            </a:r>
            <a:r>
              <a:rPr lang="en-US" dirty="0"/>
              <a:t>  </a:t>
            </a:r>
            <a:r>
              <a:rPr lang="ar-EG" dirty="0"/>
              <a:t>  </a:t>
            </a:r>
            <a:r>
              <a:rPr lang="ar-JO" dirty="0"/>
              <a:t>وهى نفس المهنى للغة الاله.</a:t>
            </a:r>
            <a:endParaRPr lang="en-US" dirty="0"/>
          </a:p>
        </p:txBody>
      </p:sp>
    </p:spTree>
    <p:extLst>
      <p:ext uri="{BB962C8B-B14F-4D97-AF65-F5344CB8AC3E}">
        <p14:creationId xmlns:p14="http://schemas.microsoft.com/office/powerpoint/2010/main" val="160666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06AFE-95E5-44A4-A23D-616ED9433B02}"/>
              </a:ext>
            </a:extLst>
          </p:cNvPr>
          <p:cNvSpPr>
            <a:spLocks noGrp="1"/>
          </p:cNvSpPr>
          <p:nvPr>
            <p:ph type="title"/>
          </p:nvPr>
        </p:nvSpPr>
        <p:spPr>
          <a:xfrm>
            <a:off x="2372139" y="624110"/>
            <a:ext cx="9132473" cy="1280890"/>
          </a:xfrm>
        </p:spPr>
        <p:txBody>
          <a:bodyPr>
            <a:normAutofit fontScale="90000"/>
          </a:bodyPr>
          <a:lstStyle/>
          <a:p>
            <a:pPr algn="ctr"/>
            <a:r>
              <a:rPr lang="ar-JO" dirty="0"/>
              <a:t>لغات برمجة ذات </a:t>
            </a:r>
            <a:r>
              <a:rPr lang="ar-EG" dirty="0"/>
              <a:t>ال</a:t>
            </a:r>
            <a:r>
              <a:rPr lang="ar-JO" dirty="0"/>
              <a:t>مستوى </a:t>
            </a:r>
            <a:r>
              <a:rPr lang="ar-EG" dirty="0"/>
              <a:t>العالى</a:t>
            </a:r>
            <a:r>
              <a:rPr lang="en-US" dirty="0"/>
              <a:t>   </a:t>
            </a:r>
            <a:br>
              <a:rPr lang="ar-EG" dirty="0"/>
            </a:br>
            <a:r>
              <a:rPr lang="en-US" dirty="0"/>
              <a:t>  </a:t>
            </a:r>
            <a:r>
              <a:rPr lang="ar-JO" dirty="0"/>
              <a:t> </a:t>
            </a:r>
            <a:r>
              <a:rPr lang="en-US" dirty="0"/>
              <a:t> </a:t>
            </a:r>
            <a:r>
              <a:rPr lang="en-US" b="1" dirty="0"/>
              <a:t>High  levels Languages</a:t>
            </a:r>
            <a:br>
              <a:rPr lang="en-US" b="1" dirty="0"/>
            </a:br>
            <a:endParaRPr lang="en-US" dirty="0"/>
          </a:p>
        </p:txBody>
      </p:sp>
      <p:sp>
        <p:nvSpPr>
          <p:cNvPr id="3" name="Content Placeholder 2">
            <a:extLst>
              <a:ext uri="{FF2B5EF4-FFF2-40B4-BE49-F238E27FC236}">
                <a16:creationId xmlns:a16="http://schemas.microsoft.com/office/drawing/2014/main" id="{8C692527-1157-49EC-9334-45088FCA4A72}"/>
              </a:ext>
            </a:extLst>
          </p:cNvPr>
          <p:cNvSpPr>
            <a:spLocks noGrp="1"/>
          </p:cNvSpPr>
          <p:nvPr>
            <p:ph idx="1"/>
          </p:nvPr>
        </p:nvSpPr>
        <p:spPr>
          <a:xfrm>
            <a:off x="808383" y="2014330"/>
            <a:ext cx="10696229" cy="4219560"/>
          </a:xfrm>
        </p:spPr>
        <p:txBody>
          <a:bodyPr>
            <a:normAutofit fontScale="70000" lnSpcReduction="20000"/>
          </a:bodyPr>
          <a:lstStyle/>
          <a:p>
            <a:pPr algn="just" rtl="1">
              <a:lnSpc>
                <a:spcPct val="150000"/>
              </a:lnSpc>
            </a:pPr>
            <a:r>
              <a:rPr lang="ar-JO" sz="2400" b="1" dirty="0"/>
              <a:t>نظرا لصعوبة التعامل مع لغة </a:t>
            </a:r>
            <a:r>
              <a:rPr lang="ar-EG" sz="2400" b="1" dirty="0"/>
              <a:t>الالة </a:t>
            </a:r>
            <a:r>
              <a:rPr lang="ar-JO" sz="2400" b="1" dirty="0"/>
              <a:t> فقد طور المبرمجون لغة</a:t>
            </a:r>
            <a:r>
              <a:rPr lang="ar-EG" sz="2400" b="1" dirty="0"/>
              <a:t> الالة الى لغة  تستخدم الكلمات الانجيلزية للتعبير عن العمليات البسيطة  مثل  </a:t>
            </a:r>
            <a:r>
              <a:rPr lang="en-US" sz="2400" b="1" dirty="0"/>
              <a:t>Add </a:t>
            </a:r>
            <a:r>
              <a:rPr lang="ar-EG" sz="2400" b="1" dirty="0"/>
              <a:t> للجمع و </a:t>
            </a:r>
            <a:r>
              <a:rPr lang="en-US" sz="2400" b="1" dirty="0"/>
              <a:t>Sub </a:t>
            </a:r>
            <a:r>
              <a:rPr lang="ar-EG" sz="2400" b="1" dirty="0"/>
              <a:t> للطرح  والامر </a:t>
            </a:r>
            <a:r>
              <a:rPr lang="en-US" sz="2400" b="1" dirty="0"/>
              <a:t>End </a:t>
            </a:r>
            <a:r>
              <a:rPr lang="ar-EG" sz="2400" b="1" dirty="0"/>
              <a:t> للتعبير عن النهايه </a:t>
            </a:r>
          </a:p>
          <a:p>
            <a:pPr algn="just" rtl="1">
              <a:lnSpc>
                <a:spcPct val="150000"/>
              </a:lnSpc>
            </a:pPr>
            <a:r>
              <a:rPr lang="ar-JO" sz="2400" b="1" dirty="0"/>
              <a:t>سمٌت بهذا </a:t>
            </a:r>
            <a:r>
              <a:rPr lang="ar-EG" sz="2400" b="1" dirty="0"/>
              <a:t>الاسم حيث </a:t>
            </a:r>
            <a:r>
              <a:rPr lang="ar-JO" sz="2400" b="1" dirty="0"/>
              <a:t>اصبح بامكان المبرمج كتابة البرامج دون معر</a:t>
            </a:r>
            <a:r>
              <a:rPr lang="ar-EG" sz="2400" b="1" dirty="0"/>
              <a:t>ف</a:t>
            </a:r>
            <a:r>
              <a:rPr lang="ar-JO" sz="2400" b="1" dirty="0"/>
              <a:t>ة تفاصٌ</a:t>
            </a:r>
            <a:r>
              <a:rPr lang="ar-EG" sz="2400" b="1" dirty="0"/>
              <a:t>ي</a:t>
            </a:r>
            <a:r>
              <a:rPr lang="ar-JO" sz="2400" b="1" dirty="0"/>
              <a:t>ل</a:t>
            </a:r>
            <a:r>
              <a:rPr lang="ar-EG" sz="2400" b="1" dirty="0"/>
              <a:t> </a:t>
            </a:r>
            <a:r>
              <a:rPr lang="ar-JO" sz="2400" b="1" dirty="0"/>
              <a:t>كٌ</a:t>
            </a:r>
            <a:r>
              <a:rPr lang="ar-EG" sz="2400" b="1" dirty="0"/>
              <a:t>ي</a:t>
            </a:r>
            <a:r>
              <a:rPr lang="ar-JO" sz="2400" b="1" dirty="0"/>
              <a:t>فٌة قٌ</a:t>
            </a:r>
            <a:r>
              <a:rPr lang="ar-EG" sz="2400" b="1" dirty="0"/>
              <a:t>ي</a:t>
            </a:r>
            <a:r>
              <a:rPr lang="ar-JO" sz="2400" b="1" dirty="0"/>
              <a:t>ام الحاسب بهذه </a:t>
            </a:r>
            <a:r>
              <a:rPr lang="ar-EG" sz="2400" b="1" dirty="0"/>
              <a:t>العمليات .</a:t>
            </a:r>
          </a:p>
          <a:p>
            <a:pPr algn="just" rtl="1">
              <a:lnSpc>
                <a:spcPct val="150000"/>
              </a:lnSpc>
            </a:pPr>
            <a:r>
              <a:rPr lang="ar-EG" sz="2400" b="1" dirty="0"/>
              <a:t>ه</a:t>
            </a:r>
            <a:r>
              <a:rPr lang="ar-JO" sz="2400" b="1" dirty="0"/>
              <a:t>ي عبارة عن مجموعة من اللغات التي يستطيع الإنسان التعامل معها ببساطة وسهولة فهي عبارة عن لغات طبيعية خاصة بالإنسان العادي، ولكن هذه اللغات على الرغم من سهولتها تحتاج إلى تفسيرات وترجمات وسنضرب بعض الأمثلة على لغات المستوي العالي</a:t>
            </a:r>
            <a:r>
              <a:rPr lang="ar-EG" sz="2400" b="1" dirty="0"/>
              <a:t>.</a:t>
            </a:r>
          </a:p>
          <a:p>
            <a:pPr algn="r" rtl="1">
              <a:lnSpc>
                <a:spcPct val="150000"/>
              </a:lnSpc>
            </a:pPr>
            <a:r>
              <a:rPr lang="ar-JO" sz="2400" b="1" u="sng" dirty="0">
                <a:solidFill>
                  <a:srgbClr val="0070C0"/>
                </a:solidFill>
              </a:rPr>
              <a:t>مميزات لغات المستوي العالي</a:t>
            </a:r>
            <a:br>
              <a:rPr lang="ar-JO" sz="2400" b="1" dirty="0"/>
            </a:br>
            <a:r>
              <a:rPr lang="ar-JO" sz="2400" b="1" dirty="0"/>
              <a:t>تتميز تلك اللغات أنها قريبة بشكل كبير من لغة الإنسان وذلك سبب إطلاق أسم لغات المستوي العالى عليها, كما أنها تتميز بسهولة فهمها بشكل كبير وإستخدامها وأيضا مراجعتها وسهلة التعديل</a:t>
            </a:r>
            <a:r>
              <a:rPr lang="ar-EG" sz="2400" b="1" dirty="0"/>
              <a:t>.</a:t>
            </a:r>
            <a:endParaRPr lang="en-US" sz="2400" b="1" dirty="0"/>
          </a:p>
        </p:txBody>
      </p:sp>
    </p:spTree>
    <p:extLst>
      <p:ext uri="{BB962C8B-B14F-4D97-AF65-F5344CB8AC3E}">
        <p14:creationId xmlns:p14="http://schemas.microsoft.com/office/powerpoint/2010/main" val="122519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3F7B-4EFF-47B1-AB6A-C80CE097F53E}"/>
              </a:ext>
            </a:extLst>
          </p:cNvPr>
          <p:cNvSpPr>
            <a:spLocks noGrp="1"/>
          </p:cNvSpPr>
          <p:nvPr>
            <p:ph type="title"/>
          </p:nvPr>
        </p:nvSpPr>
        <p:spPr>
          <a:xfrm>
            <a:off x="1811047" y="306333"/>
            <a:ext cx="8911687" cy="1018884"/>
          </a:xfrm>
        </p:spPr>
        <p:txBody>
          <a:bodyPr/>
          <a:lstStyle/>
          <a:p>
            <a:pPr algn="ctr"/>
            <a:r>
              <a:rPr lang="ar-EG" dirty="0"/>
              <a:t>امثلة على لغات العالية المستوى </a:t>
            </a:r>
            <a:endParaRPr lang="en-US" dirty="0"/>
          </a:p>
        </p:txBody>
      </p:sp>
      <p:sp>
        <p:nvSpPr>
          <p:cNvPr id="3" name="Content Placeholder 2">
            <a:extLst>
              <a:ext uri="{FF2B5EF4-FFF2-40B4-BE49-F238E27FC236}">
                <a16:creationId xmlns:a16="http://schemas.microsoft.com/office/drawing/2014/main" id="{38BA34B8-6195-40BA-B1F8-7A74A12E1ECB}"/>
              </a:ext>
            </a:extLst>
          </p:cNvPr>
          <p:cNvSpPr>
            <a:spLocks noGrp="1"/>
          </p:cNvSpPr>
          <p:nvPr>
            <p:ph idx="1"/>
          </p:nvPr>
        </p:nvSpPr>
        <p:spPr>
          <a:xfrm>
            <a:off x="973172" y="1325217"/>
            <a:ext cx="10245655" cy="3296855"/>
          </a:xfrm>
        </p:spPr>
        <p:txBody>
          <a:bodyPr>
            <a:normAutofit/>
          </a:bodyPr>
          <a:lstStyle/>
          <a:p>
            <a:pPr algn="r" rtl="1"/>
            <a:r>
              <a:rPr lang="ar-EG" dirty="0"/>
              <a:t>لغة البيزيك  والفيجوال بيزيك  </a:t>
            </a:r>
            <a:r>
              <a:rPr lang="en-US" dirty="0"/>
              <a:t>Basic and Visual basic</a:t>
            </a:r>
          </a:p>
          <a:p>
            <a:pPr algn="r" rtl="1"/>
            <a:r>
              <a:rPr lang="ar-JO" dirty="0"/>
              <a:t>لغة</a:t>
            </a:r>
            <a:r>
              <a:rPr lang="en-US" dirty="0"/>
              <a:t> </a:t>
            </a:r>
            <a:r>
              <a:rPr lang="ar-JO" dirty="0"/>
              <a:t> </a:t>
            </a:r>
            <a:r>
              <a:rPr lang="en-US" dirty="0"/>
              <a:t> C++ &amp; C Language</a:t>
            </a:r>
            <a:r>
              <a:rPr lang="ar-EG" dirty="0"/>
              <a:t>.</a:t>
            </a:r>
          </a:p>
          <a:p>
            <a:pPr algn="r" rtl="1"/>
            <a:r>
              <a:rPr lang="en-US" dirty="0"/>
              <a:t>Java Language </a:t>
            </a:r>
            <a:r>
              <a:rPr lang="ar-EG" dirty="0"/>
              <a:t> -</a:t>
            </a:r>
            <a:r>
              <a:rPr lang="en-US" dirty="0"/>
              <a:t>C#</a:t>
            </a:r>
            <a:endParaRPr lang="ar-EG" dirty="0"/>
          </a:p>
          <a:p>
            <a:pPr algn="r" rtl="1"/>
            <a:r>
              <a:rPr lang="en-US" dirty="0"/>
              <a:t>COBOL Language  </a:t>
            </a:r>
            <a:r>
              <a:rPr lang="ar-EG" dirty="0"/>
              <a:t> </a:t>
            </a:r>
          </a:p>
          <a:p>
            <a:pPr algn="r" rtl="1"/>
            <a:r>
              <a:rPr lang="en-US" dirty="0"/>
              <a:t>PASCAL Language</a:t>
            </a:r>
            <a:endParaRPr lang="ar-EG" dirty="0"/>
          </a:p>
          <a:p>
            <a:pPr algn="r" rtl="1"/>
            <a:r>
              <a:rPr lang="ar-EG" dirty="0"/>
              <a:t>لغات  الذكاء الاصطناعى </a:t>
            </a:r>
            <a:endParaRPr lang="en-US" dirty="0"/>
          </a:p>
          <a:p>
            <a:pPr algn="r" rtl="1"/>
            <a:r>
              <a:rPr lang="ar-EG" dirty="0"/>
              <a:t>لغات الجيل الرابع  مثل لغات  معالجة قواعد البيانات  مثل  لغة </a:t>
            </a:r>
            <a:r>
              <a:rPr lang="en-US" dirty="0"/>
              <a:t>SQl and Dbase</a:t>
            </a:r>
          </a:p>
          <a:p>
            <a:pPr algn="r" rtl="1"/>
            <a:endParaRPr lang="en-US" dirty="0"/>
          </a:p>
          <a:p>
            <a:pPr algn="r" rtl="1"/>
            <a:endParaRPr lang="en-US" dirty="0"/>
          </a:p>
        </p:txBody>
      </p:sp>
    </p:spTree>
    <p:extLst>
      <p:ext uri="{BB962C8B-B14F-4D97-AF65-F5344CB8AC3E}">
        <p14:creationId xmlns:p14="http://schemas.microsoft.com/office/powerpoint/2010/main" val="40585085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1628</TotalTime>
  <Words>2332</Words>
  <Application>Microsoft Office PowerPoint</Application>
  <PresentationFormat>Widescreen</PresentationFormat>
  <Paragraphs>140</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Aharoni</vt:lpstr>
      <vt:lpstr>Arial</vt:lpstr>
      <vt:lpstr>Arial Black</vt:lpstr>
      <vt:lpstr>Arial Rounded MT Bold</vt:lpstr>
      <vt:lpstr>Calibri</vt:lpstr>
      <vt:lpstr>Century Gothic</vt:lpstr>
      <vt:lpstr>Wingdings 3</vt:lpstr>
      <vt:lpstr>Wisp</vt:lpstr>
      <vt:lpstr> Programming with c++</vt:lpstr>
      <vt:lpstr>لغة البرمجة</vt:lpstr>
      <vt:lpstr>Computer Program  برنامج الكمبيوتر</vt:lpstr>
      <vt:lpstr>انواع لغات البرمجة</vt:lpstr>
      <vt:lpstr>لغات منخفضة المستوى  Low Level Languages</vt:lpstr>
      <vt:lpstr>تابع لغة الالة </vt:lpstr>
      <vt:lpstr>تابع لغة الالة </vt:lpstr>
      <vt:lpstr>لغات برمجة ذات المستوى العالى        High  levels Languages </vt:lpstr>
      <vt:lpstr>امثلة على لغات العالية المستوى </vt:lpstr>
      <vt:lpstr>لغة  C++ </vt:lpstr>
      <vt:lpstr>مـراحــل البرمجـــــة</vt:lpstr>
      <vt:lpstr> what is the compilation ?</vt:lpstr>
      <vt:lpstr>What is the IDE ?</vt:lpstr>
      <vt:lpstr>ملاحظات هامة</vt:lpstr>
      <vt:lpstr>تعريفات هامة لبعض اجزاء  الكود</vt:lpstr>
      <vt:lpstr>Namespace</vt:lpstr>
      <vt:lpstr>Example</vt:lpstr>
      <vt:lpstr>PowerPoint Presentation</vt:lpstr>
      <vt:lpstr>PowerPoint Presentation</vt:lpstr>
      <vt:lpstr>Section 2</vt:lpstr>
      <vt:lpstr>Data and variables types</vt:lpstr>
      <vt:lpstr>variables</vt:lpstr>
      <vt:lpstr>Examples</vt:lpstr>
      <vt:lpstr>Data types</vt:lpstr>
      <vt:lpstr>PowerPoint Presentation</vt:lpstr>
      <vt:lpstr>Variable declaration/initialization الاعلان عن المتغيرات واعطاء قيمة  ابتدائية لحظة  الانشاء </vt:lpstr>
      <vt:lpstr>PowerPoint Presentation</vt:lpstr>
      <vt:lpstr> ما هو debugging </vt:lpstr>
      <vt:lpstr>debugger</vt:lpstr>
      <vt:lpstr>هام  لتفعيل debugging in program</vt:lpstr>
      <vt:lpstr>خطوات تفعيل  واختيار  Debugger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FreeComp</dc:creator>
  <cp:lastModifiedBy>drsarahsaso@gmail.com</cp:lastModifiedBy>
  <cp:revision>153</cp:revision>
  <dcterms:created xsi:type="dcterms:W3CDTF">2020-02-21T11:44:18Z</dcterms:created>
  <dcterms:modified xsi:type="dcterms:W3CDTF">2020-07-25T16:27:46Z</dcterms:modified>
</cp:coreProperties>
</file>