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321" r:id="rId2"/>
    <p:sldId id="689" r:id="rId3"/>
    <p:sldId id="343" r:id="rId4"/>
    <p:sldId id="593" r:id="rId5"/>
    <p:sldId id="594" r:id="rId6"/>
    <p:sldId id="589" r:id="rId7"/>
    <p:sldId id="595" r:id="rId8"/>
    <p:sldId id="596" r:id="rId9"/>
    <p:sldId id="597" r:id="rId10"/>
    <p:sldId id="598" r:id="rId11"/>
    <p:sldId id="620" r:id="rId12"/>
    <p:sldId id="599" r:id="rId13"/>
    <p:sldId id="621" r:id="rId14"/>
    <p:sldId id="600" r:id="rId15"/>
    <p:sldId id="601" r:id="rId16"/>
    <p:sldId id="602" r:id="rId17"/>
    <p:sldId id="603" r:id="rId18"/>
    <p:sldId id="604" r:id="rId19"/>
    <p:sldId id="605" r:id="rId20"/>
    <p:sldId id="607" r:id="rId21"/>
    <p:sldId id="622" r:id="rId22"/>
    <p:sldId id="608" r:id="rId23"/>
    <p:sldId id="609" r:id="rId24"/>
    <p:sldId id="610" r:id="rId25"/>
    <p:sldId id="611" r:id="rId26"/>
    <p:sldId id="612" r:id="rId27"/>
    <p:sldId id="623" r:id="rId28"/>
    <p:sldId id="614" r:id="rId29"/>
    <p:sldId id="613" r:id="rId30"/>
    <p:sldId id="615" r:id="rId31"/>
    <p:sldId id="617" r:id="rId32"/>
    <p:sldId id="618" r:id="rId33"/>
    <p:sldId id="619" r:id="rId34"/>
    <p:sldId id="616" r:id="rId35"/>
    <p:sldId id="590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6" r:id="rId48"/>
    <p:sldId id="637" r:id="rId49"/>
    <p:sldId id="638" r:id="rId50"/>
    <p:sldId id="639" r:id="rId51"/>
    <p:sldId id="640" r:id="rId52"/>
    <p:sldId id="635" r:id="rId53"/>
    <p:sldId id="591" r:id="rId54"/>
    <p:sldId id="643" r:id="rId55"/>
    <p:sldId id="644" r:id="rId56"/>
    <p:sldId id="648" r:id="rId57"/>
    <p:sldId id="652" r:id="rId58"/>
    <p:sldId id="649" r:id="rId59"/>
    <p:sldId id="650" r:id="rId60"/>
    <p:sldId id="651" r:id="rId61"/>
    <p:sldId id="647" r:id="rId62"/>
    <p:sldId id="653" r:id="rId63"/>
    <p:sldId id="654" r:id="rId64"/>
    <p:sldId id="655" r:id="rId65"/>
    <p:sldId id="656" r:id="rId66"/>
    <p:sldId id="657" r:id="rId67"/>
    <p:sldId id="658" r:id="rId68"/>
    <p:sldId id="659" r:id="rId69"/>
    <p:sldId id="661" r:id="rId70"/>
    <p:sldId id="662" r:id="rId71"/>
    <p:sldId id="663" r:id="rId72"/>
    <p:sldId id="664" r:id="rId73"/>
    <p:sldId id="665" r:id="rId74"/>
    <p:sldId id="666" r:id="rId75"/>
    <p:sldId id="667" r:id="rId76"/>
    <p:sldId id="668" r:id="rId77"/>
    <p:sldId id="669" r:id="rId78"/>
    <p:sldId id="670" r:id="rId79"/>
    <p:sldId id="671" r:id="rId80"/>
    <p:sldId id="673" r:id="rId81"/>
    <p:sldId id="672" r:id="rId82"/>
    <p:sldId id="674" r:id="rId83"/>
    <p:sldId id="349" r:id="rId84"/>
    <p:sldId id="359" r:id="rId85"/>
    <p:sldId id="360" r:id="rId86"/>
    <p:sldId id="365" r:id="rId87"/>
    <p:sldId id="369" r:id="rId88"/>
    <p:sldId id="512" r:id="rId89"/>
    <p:sldId id="372" r:id="rId90"/>
    <p:sldId id="361" r:id="rId91"/>
    <p:sldId id="641" r:id="rId92"/>
    <p:sldId id="642" r:id="rId93"/>
    <p:sldId id="380" r:id="rId94"/>
    <p:sldId id="660" r:id="rId95"/>
    <p:sldId id="387" r:id="rId96"/>
    <p:sldId id="574" r:id="rId97"/>
    <p:sldId id="375" r:id="rId98"/>
    <p:sldId id="536" r:id="rId99"/>
  </p:sldIdLst>
  <p:sldSz cx="9144000" cy="6858000" type="letter"/>
  <p:notesSz cx="6858000" cy="9144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EDF"/>
    <a:srgbClr val="F8BE1A"/>
    <a:srgbClr val="F6DC1C"/>
    <a:srgbClr val="A72CDE"/>
    <a:srgbClr val="A52E2C"/>
    <a:srgbClr val="595959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4" y="38"/>
      </p:cViewPr>
      <p:guideLst>
        <p:guide orient="horz" pos="2136"/>
        <p:guide pos="28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04" y="2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00EBBCFA-895A-4D23-B644-594D6FCCC3A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4180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CE22DEAD-DEC8-43B9-8FB1-7BA0FF11742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74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BF0EDAD-3F25-4D3F-BDFD-B1F20AA5BB7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234271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A069A9A-A783-46E3-9588-07AA0A4041B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709351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9050"/>
            <a:ext cx="2152650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305550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CE84E43-13E5-4FB5-90B9-5B3F31FFDE9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915173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4536029-AB39-4DFC-9B4D-2EC1A6486AD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926860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C6A4580-6F5A-4B4A-A8F6-0C6A3B96F18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7849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24000"/>
            <a:ext cx="41481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D88E773-2A41-4949-B0E8-1E05DAC3D29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102244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3BB4A2-BD17-4E3A-9046-E652FAE3560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42290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A84279D-A47C-4FC2-979C-FAA9AA9C39F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16172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754826E-DE0C-40AC-9CDF-3BD0EDA8BAC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683927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BFE4048-7E7F-4496-8A8A-83D291FB732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88278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92BE4A5-7998-4990-955B-49116E324AD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9746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448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7569200" y="303213"/>
            <a:ext cx="1336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905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56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000">
                <a:latin typeface="+mn-lt"/>
              </a:defRPr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000" b="1">
                <a:latin typeface="+mn-lt"/>
              </a:defRPr>
            </a:lvl1pPr>
          </a:lstStyle>
          <a:p>
            <a:r>
              <a:rPr lang="en-US" altLang="en-US"/>
              <a:t>Slide </a:t>
            </a:r>
            <a:fld id="{11F47336-53B3-4A8C-8354-A45DE3DF585F}" type="slidenum">
              <a:rPr lang="en-US" altLang="en-US"/>
              <a:pPr/>
              <a:t>‹#›</a:t>
            </a:fld>
            <a:endParaRPr lang="en-CA" altLang="en-US"/>
          </a:p>
        </p:txBody>
      </p:sp>
      <p:pic>
        <p:nvPicPr>
          <p:cNvPr id="3105" name="Picture 33" descr="h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ign_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85750"/>
            <a:ext cx="7556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0" y="0"/>
            <a:ext cx="73025" cy="6858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uiExpand="1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60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../SYS/Savitch%20Slides/Savitch2_1.ppt#-1,3,Naming Variables" TargetMode="External"/><Relationship Id="rId5" Type="http://schemas.openxmlformats.org/officeDocument/2006/relationships/slide" Target="slide83.xml"/><Relationship Id="rId4" Type="http://schemas.openxmlformats.org/officeDocument/2006/relationships/slide" Target="slide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A453B10-9114-4DEF-A828-9D1CEAA934E6}" type="slidenum">
              <a:rPr lang="en-US" altLang="en-US"/>
              <a:pPr/>
              <a:t>1</a:t>
            </a:fld>
            <a:endParaRPr lang="en-CA" altLang="en-US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894" name="Picture 22" descr="cover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C559C87-A235-4D67-BE84-0E4761B08131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Stream Variables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733550"/>
            <a:ext cx="8448675" cy="4648200"/>
          </a:xfrm>
        </p:spPr>
        <p:txBody>
          <a:bodyPr/>
          <a:lstStyle/>
          <a:p>
            <a:r>
              <a:rPr lang="en-US" altLang="en-US"/>
              <a:t>Like other variables, a stream variable… </a:t>
            </a:r>
          </a:p>
          <a:p>
            <a:pPr lvl="1"/>
            <a:r>
              <a:rPr lang="en-US" altLang="en-US"/>
              <a:t>Must be declared before it can be used</a:t>
            </a:r>
          </a:p>
          <a:p>
            <a:pPr lvl="1"/>
            <a:r>
              <a:rPr lang="en-US" altLang="en-US"/>
              <a:t>Must be initialized before it contains valid data</a:t>
            </a:r>
          </a:p>
          <a:p>
            <a:pPr lvl="2"/>
            <a:r>
              <a:rPr lang="en-US" altLang="en-US"/>
              <a:t>Initializing a stream means connecting it to a file</a:t>
            </a:r>
          </a:p>
          <a:p>
            <a:pPr lvl="2"/>
            <a:r>
              <a:rPr lang="en-US" altLang="en-US"/>
              <a:t>The value of the stream variable can be thought of </a:t>
            </a:r>
            <a:br>
              <a:rPr lang="en-US" altLang="en-US"/>
            </a:br>
            <a:r>
              <a:rPr lang="en-US" altLang="en-US"/>
              <a:t>as the file it is connected to</a:t>
            </a:r>
          </a:p>
          <a:p>
            <a:pPr lvl="1"/>
            <a:r>
              <a:rPr lang="en-US" altLang="en-US"/>
              <a:t>Can have its value changed</a:t>
            </a:r>
          </a:p>
          <a:p>
            <a:pPr lvl="2"/>
            <a:r>
              <a:rPr lang="en-US" altLang="en-US"/>
              <a:t>Changing a stream value means disconnecting from one</a:t>
            </a:r>
            <a:br>
              <a:rPr lang="en-US" altLang="en-US"/>
            </a:br>
            <a:r>
              <a:rPr lang="en-US" altLang="en-US"/>
              <a:t>file and connecting to another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7070E83-F2A6-437A-B6BD-80AED239D8BE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Streams and Assignment 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 stream is a special kind of variable called </a:t>
            </a:r>
            <a:br>
              <a:rPr lang="en-US" altLang="en-US"/>
            </a:br>
            <a:r>
              <a:rPr lang="en-US" altLang="en-US"/>
              <a:t>an object</a:t>
            </a:r>
          </a:p>
          <a:p>
            <a:pPr lvl="1"/>
            <a:r>
              <a:rPr lang="en-US" altLang="en-US"/>
              <a:t>Objects can use special functions to complete tasks</a:t>
            </a:r>
          </a:p>
          <a:p>
            <a:endParaRPr lang="en-US" altLang="en-US"/>
          </a:p>
          <a:p>
            <a:r>
              <a:rPr lang="en-US" altLang="en-US"/>
              <a:t>Streams use special functions instead of the </a:t>
            </a:r>
            <a:br>
              <a:rPr lang="en-US" altLang="en-US"/>
            </a:br>
            <a:r>
              <a:rPr lang="en-US" altLang="en-US"/>
              <a:t>assignment operator to change values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2BDD3A-F839-4B30-B521-996592BF6D96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Declaring An </a:t>
            </a:r>
            <a:br>
              <a:rPr lang="en-US" altLang="en-US" sz="4800"/>
            </a:br>
            <a:r>
              <a:rPr lang="en-US" altLang="en-US" sz="4800"/>
              <a:t>Input-file Stream Variable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743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Input-file streams are of type </a:t>
            </a:r>
            <a:r>
              <a:rPr lang="en-US" altLang="en-US" b="1">
                <a:solidFill>
                  <a:schemeClr val="tx2"/>
                </a:solidFill>
              </a:rPr>
              <a:t>ifstream</a:t>
            </a:r>
            <a:br>
              <a:rPr lang="en-US" altLang="en-US" b="1">
                <a:solidFill>
                  <a:schemeClr val="tx2"/>
                </a:solidFill>
              </a:rPr>
            </a:br>
            <a:endParaRPr lang="en-US" altLang="en-US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Type ifstream  is defined in the </a:t>
            </a:r>
            <a:r>
              <a:rPr lang="en-US" altLang="en-US" b="1" u="sng"/>
              <a:t>fstream</a:t>
            </a:r>
            <a:r>
              <a:rPr lang="en-US" altLang="en-US"/>
              <a:t> library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You must use the include and using directives</a:t>
            </a:r>
            <a:br>
              <a:rPr lang="en-US" altLang="en-US"/>
            </a:br>
            <a:r>
              <a:rPr lang="en-US" altLang="en-US"/>
              <a:t>                     </a:t>
            </a:r>
            <a:r>
              <a:rPr lang="en-US" altLang="en-US" b="1"/>
              <a:t>#include &lt;fstream&gt;</a:t>
            </a:r>
            <a:br>
              <a:rPr lang="en-US" altLang="en-US" b="1"/>
            </a:br>
            <a:r>
              <a:rPr lang="en-US" altLang="en-US" b="1"/>
              <a:t>                     using namespace std;</a:t>
            </a:r>
            <a:br>
              <a:rPr lang="en-US" altLang="en-US" b="1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Declare an input-file stream variable using </a:t>
            </a:r>
            <a:br>
              <a:rPr lang="en-US" altLang="en-US"/>
            </a:br>
            <a:r>
              <a:rPr lang="en-US" altLang="en-US"/>
              <a:t>                     </a:t>
            </a:r>
            <a:r>
              <a:rPr lang="en-US" altLang="en-US" sz="2800" b="1"/>
              <a:t>ifstream    </a:t>
            </a:r>
            <a:r>
              <a:rPr lang="en-US" altLang="en-US" sz="2800" i="1"/>
              <a:t>in_stream</a:t>
            </a:r>
            <a:r>
              <a:rPr lang="en-US" altLang="en-US" sz="2800" b="1"/>
              <a:t>;</a:t>
            </a:r>
            <a:r>
              <a:rPr lang="en-US" altLang="en-US" b="1"/>
              <a:t/>
            </a:r>
            <a:br>
              <a:rPr lang="en-US" altLang="en-US" b="1"/>
            </a:br>
            <a:endParaRPr lang="en-US" alt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0C1EF1D-0FF0-43B7-9BCA-264EA79EF740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 b="1"/>
              <a:t>Declaring An </a:t>
            </a:r>
            <a:br>
              <a:rPr lang="en-US" altLang="en-US" sz="4800" b="1"/>
            </a:br>
            <a:r>
              <a:rPr lang="en-US" altLang="en-US" sz="4800" b="1"/>
              <a:t>Output-file Stream Variable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Ouput-file streams of are type </a:t>
            </a:r>
            <a:r>
              <a:rPr lang="en-US" altLang="en-US" b="1">
                <a:solidFill>
                  <a:schemeClr val="tx2"/>
                </a:solidFill>
              </a:rPr>
              <a:t>ofstream</a:t>
            </a:r>
          </a:p>
          <a:p>
            <a:r>
              <a:rPr lang="en-US" altLang="en-US"/>
              <a:t>Type ofstream is defined in the </a:t>
            </a:r>
            <a:r>
              <a:rPr lang="en-US" altLang="en-US" b="1" u="sng"/>
              <a:t>fstream</a:t>
            </a:r>
            <a:r>
              <a:rPr lang="en-US" altLang="en-US"/>
              <a:t> library</a:t>
            </a:r>
          </a:p>
          <a:p>
            <a:pPr lvl="1"/>
            <a:r>
              <a:rPr lang="en-US" altLang="en-US"/>
              <a:t>You must use these include and using directives</a:t>
            </a:r>
            <a:br>
              <a:rPr lang="en-US" altLang="en-US"/>
            </a:br>
            <a:r>
              <a:rPr lang="en-US" altLang="en-US"/>
              <a:t>                     </a:t>
            </a:r>
            <a:r>
              <a:rPr lang="en-US" altLang="en-US" b="1"/>
              <a:t>#include &lt;fstream&gt;</a:t>
            </a:r>
            <a:br>
              <a:rPr lang="en-US" altLang="en-US" b="1"/>
            </a:br>
            <a:r>
              <a:rPr lang="en-US" altLang="en-US" b="1"/>
              <a:t>                     using namespace std;</a:t>
            </a:r>
            <a:br>
              <a:rPr lang="en-US" altLang="en-US" b="1"/>
            </a:br>
            <a:endParaRPr lang="en-US" altLang="en-US"/>
          </a:p>
          <a:p>
            <a:r>
              <a:rPr lang="en-US" altLang="en-US"/>
              <a:t>Declare an input-file stream variable using </a:t>
            </a:r>
            <a:br>
              <a:rPr lang="en-US" altLang="en-US"/>
            </a:br>
            <a:r>
              <a:rPr lang="en-US" altLang="en-US"/>
              <a:t>                     </a:t>
            </a:r>
            <a:r>
              <a:rPr lang="en-US" altLang="en-US" sz="2800" b="1"/>
              <a:t>ofstream    </a:t>
            </a:r>
            <a:r>
              <a:rPr lang="en-US" altLang="en-US" sz="2800" i="1"/>
              <a:t>out_stream</a:t>
            </a:r>
            <a:r>
              <a:rPr lang="en-US" altLang="en-US" sz="2800" b="1"/>
              <a:t>;</a:t>
            </a:r>
            <a:r>
              <a:rPr lang="en-US" altLang="en-US" b="1"/>
              <a:t/>
            </a:r>
            <a:br>
              <a:rPr lang="en-US" altLang="en-US" b="1"/>
            </a:br>
            <a:endParaRPr lang="en-US" altLang="en-US" b="1"/>
          </a:p>
          <a:p>
            <a:endParaRPr lang="en-US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8145C6B-23F3-4E66-8808-B3EC6562D104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b="1"/>
              <a:t>Connecting To A File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a stream variable is declared, connect it to</a:t>
            </a:r>
            <a:br>
              <a:rPr lang="en-US" altLang="en-US"/>
            </a:br>
            <a:r>
              <a:rPr lang="en-US" altLang="en-US"/>
              <a:t>a file</a:t>
            </a:r>
          </a:p>
          <a:p>
            <a:pPr lvl="1"/>
            <a:r>
              <a:rPr lang="en-US" altLang="en-US"/>
              <a:t>Connecting a stream to a file is </a:t>
            </a:r>
            <a:r>
              <a:rPr lang="en-US" altLang="en-US" u="sng"/>
              <a:t>opening the file</a:t>
            </a:r>
          </a:p>
          <a:p>
            <a:pPr lvl="1"/>
            <a:r>
              <a:rPr lang="en-US" altLang="en-US"/>
              <a:t>Use the </a:t>
            </a:r>
            <a:r>
              <a:rPr lang="en-US" altLang="en-US" u="sng"/>
              <a:t>open</a:t>
            </a:r>
            <a:r>
              <a:rPr lang="en-US" altLang="en-US"/>
              <a:t> function of the stream object</a:t>
            </a:r>
            <a:br>
              <a:rPr lang="en-US" altLang="en-US"/>
            </a:br>
            <a:r>
              <a:rPr lang="en-US" altLang="en-US"/>
              <a:t>                          </a:t>
            </a:r>
            <a:br>
              <a:rPr lang="en-US" altLang="en-US"/>
            </a:br>
            <a:r>
              <a:rPr lang="en-US" altLang="en-US"/>
              <a:t>                       in_stream</a:t>
            </a:r>
            <a:r>
              <a:rPr lang="en-US" altLang="en-US" b="1"/>
              <a:t>.</a:t>
            </a:r>
            <a:r>
              <a:rPr lang="en-US" altLang="en-US"/>
              <a:t>open("infile</a:t>
            </a:r>
            <a:r>
              <a:rPr lang="en-US" altLang="en-US" b="1"/>
              <a:t>.</a:t>
            </a:r>
            <a:r>
              <a:rPr lang="en-US" altLang="en-US"/>
              <a:t>dat");</a:t>
            </a:r>
          </a:p>
          <a:p>
            <a:pPr lvl="1"/>
            <a:endParaRPr lang="en-US" altLang="en-US"/>
          </a:p>
        </p:txBody>
      </p:sp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4297363" y="5259388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Period</a:t>
            </a:r>
          </a:p>
        </p:txBody>
      </p:sp>
      <p:sp>
        <p:nvSpPr>
          <p:cNvPr id="879621" name="Line 5"/>
          <p:cNvSpPr>
            <a:spLocks noChangeShapeType="1"/>
          </p:cNvSpPr>
          <p:nvPr/>
        </p:nvSpPr>
        <p:spPr bwMode="auto">
          <a:xfrm flipV="1">
            <a:off x="4768850" y="4419600"/>
            <a:ext cx="0" cy="8763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4965700" y="5773738"/>
            <a:ext cx="327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File name on the disk</a:t>
            </a:r>
          </a:p>
        </p:txBody>
      </p:sp>
      <p:sp>
        <p:nvSpPr>
          <p:cNvPr id="879623" name="Line 7"/>
          <p:cNvSpPr>
            <a:spLocks noChangeShapeType="1"/>
          </p:cNvSpPr>
          <p:nvPr/>
        </p:nvSpPr>
        <p:spPr bwMode="auto">
          <a:xfrm flipV="1">
            <a:off x="6362700" y="4438650"/>
            <a:ext cx="0" cy="13906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4" name="Text Box 8"/>
          <p:cNvSpPr txBox="1">
            <a:spLocks noChangeArrowheads="1"/>
          </p:cNvSpPr>
          <p:nvPr/>
        </p:nvSpPr>
        <p:spPr bwMode="auto">
          <a:xfrm>
            <a:off x="6594475" y="4821238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Double quotes</a:t>
            </a:r>
          </a:p>
        </p:txBody>
      </p:sp>
      <p:sp>
        <p:nvSpPr>
          <p:cNvPr id="879625" name="Line 9"/>
          <p:cNvSpPr>
            <a:spLocks noChangeShapeType="1"/>
          </p:cNvSpPr>
          <p:nvPr/>
        </p:nvSpPr>
        <p:spPr bwMode="auto">
          <a:xfrm flipH="1" flipV="1">
            <a:off x="7791450" y="3810000"/>
            <a:ext cx="19050" cy="9525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6" name="Line 10"/>
          <p:cNvSpPr>
            <a:spLocks noChangeShapeType="1"/>
          </p:cNvSpPr>
          <p:nvPr/>
        </p:nvSpPr>
        <p:spPr bwMode="auto">
          <a:xfrm flipH="1">
            <a:off x="6362700" y="38100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7" name="Line 11"/>
          <p:cNvSpPr>
            <a:spLocks noChangeShapeType="1"/>
          </p:cNvSpPr>
          <p:nvPr/>
        </p:nvSpPr>
        <p:spPr bwMode="auto">
          <a:xfrm flipH="1">
            <a:off x="5867400" y="3790950"/>
            <a:ext cx="590550" cy="2095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8" name="Line 12"/>
          <p:cNvSpPr>
            <a:spLocks noChangeShapeType="1"/>
          </p:cNvSpPr>
          <p:nvPr/>
        </p:nvSpPr>
        <p:spPr bwMode="auto">
          <a:xfrm>
            <a:off x="6457950" y="3810000"/>
            <a:ext cx="533400" cy="1905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7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7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7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7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0" grpId="0"/>
      <p:bldP spid="879621" grpId="0" animBg="1"/>
      <p:bldP spid="879622" grpId="0"/>
      <p:bldP spid="879623" grpId="0" animBg="1"/>
      <p:bldP spid="879624" grpId="0"/>
      <p:bldP spid="879625" grpId="0" animBg="1"/>
      <p:bldP spid="879626" grpId="0" animBg="1"/>
      <p:bldP spid="879627" grpId="0" animBg="1"/>
      <p:bldP spid="8796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C6459F3-9E60-4ED6-AC05-EDC4FA8D8DAD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Using The Input Stream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149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Once connected to a file, the input-stream </a:t>
            </a:r>
            <a:br>
              <a:rPr lang="en-US" altLang="en-US"/>
            </a:br>
            <a:r>
              <a:rPr lang="en-US" altLang="en-US"/>
              <a:t>variable can be used to produce input just as</a:t>
            </a:r>
            <a:br>
              <a:rPr lang="en-US" altLang="en-US"/>
            </a:br>
            <a:r>
              <a:rPr lang="en-US" altLang="en-US"/>
              <a:t>you would use cin with the extraction operator</a:t>
            </a:r>
          </a:p>
          <a:p>
            <a:pPr lvl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>                   </a:t>
            </a:r>
            <a:r>
              <a:rPr lang="en-US" altLang="en-US" b="1"/>
              <a:t> int one_number, another_number;</a:t>
            </a:r>
            <a:br>
              <a:rPr lang="en-US" altLang="en-US" b="1"/>
            </a:br>
            <a:r>
              <a:rPr lang="en-US" altLang="en-US" b="1"/>
              <a:t>                    in_stream &gt;&gt; one_number</a:t>
            </a:r>
            <a:br>
              <a:rPr lang="en-US" altLang="en-US" b="1"/>
            </a:br>
            <a:r>
              <a:rPr lang="en-US" altLang="en-US" b="1"/>
              <a:t>                                       &gt;&gt; another_number;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3B8D580-E04D-4A5B-B908-ED25EB05B180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Using The Output Stream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output-stream works similarly to the </a:t>
            </a:r>
            <a:br>
              <a:rPr lang="en-US" altLang="en-US"/>
            </a:br>
            <a:r>
              <a:rPr lang="en-US" altLang="en-US"/>
              <a:t>input-stream</a:t>
            </a:r>
          </a:p>
          <a:p>
            <a:pPr lvl="1"/>
            <a:r>
              <a:rPr lang="en-US" altLang="en-US" b="1"/>
              <a:t>ofstream out_stream; </a:t>
            </a:r>
            <a:br>
              <a:rPr lang="en-US" altLang="en-US" b="1"/>
            </a:br>
            <a:r>
              <a:rPr lang="en-US" altLang="en-US" b="1"/>
              <a:t>out_stream.open("outfile.dat"); </a:t>
            </a:r>
            <a:br>
              <a:rPr lang="en-US" altLang="en-US" b="1"/>
            </a:b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 b="1"/>
              <a:t>out_stream &lt;&lt; "one number = "</a:t>
            </a:r>
            <a:br>
              <a:rPr lang="en-US" altLang="en-US" b="1"/>
            </a:br>
            <a:r>
              <a:rPr lang="en-US" altLang="en-US" b="1"/>
              <a:t>                    &lt;&lt; one_number</a:t>
            </a:r>
            <a:br>
              <a:rPr lang="en-US" altLang="en-US" b="1"/>
            </a:br>
            <a:r>
              <a:rPr lang="en-US" altLang="en-US" b="1"/>
              <a:t>                    &lt;&lt; "another number = " </a:t>
            </a:r>
            <a:br>
              <a:rPr lang="en-US" altLang="en-US" b="1"/>
            </a:br>
            <a:r>
              <a:rPr lang="en-US" altLang="en-US" b="1"/>
              <a:t>                    &lt;&lt; another_number;</a:t>
            </a:r>
          </a:p>
          <a:p>
            <a:endParaRPr lang="en-US" alt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19B6F5B-915B-459D-9884-D6DA2E80F69D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External File Names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External File Name…</a:t>
            </a:r>
          </a:p>
          <a:p>
            <a:pPr lvl="1"/>
            <a:r>
              <a:rPr lang="en-US" altLang="en-US"/>
              <a:t>Is the name for a file that the operating system uses</a:t>
            </a:r>
          </a:p>
          <a:p>
            <a:pPr lvl="2"/>
            <a:r>
              <a:rPr lang="en-US" altLang="en-US"/>
              <a:t>infile</a:t>
            </a:r>
            <a:r>
              <a:rPr lang="en-US" altLang="en-US" b="1"/>
              <a:t>.</a:t>
            </a:r>
            <a:r>
              <a:rPr lang="en-US" altLang="en-US"/>
              <a:t>dat and outfile</a:t>
            </a:r>
            <a:r>
              <a:rPr lang="en-US" altLang="en-US" b="1"/>
              <a:t>.</a:t>
            </a:r>
            <a:r>
              <a:rPr lang="en-US" altLang="en-US"/>
              <a:t>dat used in the previous examples</a:t>
            </a:r>
          </a:p>
          <a:p>
            <a:pPr lvl="1"/>
            <a:r>
              <a:rPr lang="en-US" altLang="en-US"/>
              <a:t>Is the "real", on-the-disk, name for a file </a:t>
            </a:r>
          </a:p>
          <a:p>
            <a:pPr lvl="1"/>
            <a:r>
              <a:rPr lang="en-US" altLang="en-US"/>
              <a:t>Needs to match the naming conventions on </a:t>
            </a:r>
            <a:br>
              <a:rPr lang="en-US" altLang="en-US"/>
            </a:br>
            <a:r>
              <a:rPr lang="en-US" altLang="en-US"/>
              <a:t>your system</a:t>
            </a:r>
          </a:p>
          <a:p>
            <a:pPr lvl="1"/>
            <a:r>
              <a:rPr lang="en-US" altLang="en-US"/>
              <a:t>Usually only used in the stream's open statement</a:t>
            </a:r>
          </a:p>
          <a:p>
            <a:pPr lvl="1"/>
            <a:r>
              <a:rPr lang="en-US" altLang="en-US"/>
              <a:t>Once open, referred to using the </a:t>
            </a:r>
            <a:br>
              <a:rPr lang="en-US" altLang="en-US"/>
            </a:br>
            <a:r>
              <a:rPr lang="en-US" altLang="en-US" u="sng"/>
              <a:t>name of the stream</a:t>
            </a:r>
            <a:r>
              <a:rPr lang="en-US" altLang="en-US"/>
              <a:t> connected to 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938A7F5-51C3-40AE-AD6C-AF31F0B89246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Closing a File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After using a file, it should be closed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disconnects the stream from the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Close files to reduce the chance of a file being </a:t>
            </a:r>
            <a:br>
              <a:rPr lang="en-US" altLang="en-US"/>
            </a:br>
            <a:r>
              <a:rPr lang="en-US" altLang="en-US"/>
              <a:t>corrupted if the program terminates abnormally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important to close an output  file if your </a:t>
            </a:r>
            <a:br>
              <a:rPr lang="en-US" altLang="en-US"/>
            </a:br>
            <a:r>
              <a:rPr lang="en-US" altLang="en-US"/>
              <a:t>program later needs to read input </a:t>
            </a:r>
            <a:br>
              <a:rPr lang="en-US" altLang="en-US"/>
            </a:br>
            <a:r>
              <a:rPr lang="en-US" altLang="en-US"/>
              <a:t>from the output file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system will automatically close files if  you </a:t>
            </a:r>
            <a:br>
              <a:rPr lang="en-US" altLang="en-US"/>
            </a:br>
            <a:r>
              <a:rPr lang="en-US" altLang="en-US"/>
              <a:t>forget as long as your program ends normally</a:t>
            </a:r>
            <a:endParaRPr lang="en-US" altLang="en-US" sz="3600"/>
          </a:p>
        </p:txBody>
      </p:sp>
      <p:sp>
        <p:nvSpPr>
          <p:cNvPr id="88371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48425" y="5697538"/>
            <a:ext cx="1785938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7ED0B6E-9B71-4510-AC8A-4019509A6A41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Objects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543050"/>
            <a:ext cx="8448675" cy="4819650"/>
          </a:xfrm>
        </p:spPr>
        <p:txBody>
          <a:bodyPr/>
          <a:lstStyle/>
          <a:p>
            <a:r>
              <a:rPr lang="en-US" altLang="en-US"/>
              <a:t>An object is a variable  that has functions and </a:t>
            </a:r>
            <a:br>
              <a:rPr lang="en-US" altLang="en-US"/>
            </a:br>
            <a:r>
              <a:rPr lang="en-US" altLang="en-US"/>
              <a:t>data associated with it</a:t>
            </a:r>
          </a:p>
          <a:p>
            <a:pPr lvl="1"/>
            <a:r>
              <a:rPr lang="en-US" altLang="en-US"/>
              <a:t>in_stream and out_stream each have a function </a:t>
            </a:r>
            <a:br>
              <a:rPr lang="en-US" altLang="en-US"/>
            </a:br>
            <a:r>
              <a:rPr lang="en-US" altLang="en-US"/>
              <a:t>named open associated with them</a:t>
            </a:r>
          </a:p>
          <a:p>
            <a:pPr lvl="1"/>
            <a:r>
              <a:rPr lang="en-US" altLang="en-US"/>
              <a:t>in_stream and out_stream use  </a:t>
            </a:r>
            <a:r>
              <a:rPr lang="en-US" altLang="en-US" u="sng"/>
              <a:t>different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versions of a function named open </a:t>
            </a:r>
          </a:p>
          <a:p>
            <a:pPr lvl="2"/>
            <a:r>
              <a:rPr lang="en-US" altLang="en-US"/>
              <a:t>One version of open is for input files</a:t>
            </a:r>
          </a:p>
          <a:p>
            <a:pPr lvl="2"/>
            <a:r>
              <a:rPr lang="en-US" altLang="en-US"/>
              <a:t>A different version of open is for output files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4ED8C8C-B875-4A01-8B39-97BD3F37B234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648700" cy="914400"/>
          </a:xfrm>
          <a:noFill/>
          <a:ln/>
        </p:spPr>
        <p:txBody>
          <a:bodyPr anchor="t"/>
          <a:lstStyle/>
          <a:p>
            <a:pPr algn="ctr"/>
            <a:r>
              <a:rPr lang="en-US" altLang="en-US" sz="9600">
                <a:solidFill>
                  <a:schemeClr val="tx2"/>
                </a:solidFill>
                <a:cs typeface="Times New Roman" panose="02020603050405020304" pitchFamily="18" charset="0"/>
              </a:rPr>
              <a:t>Chapter 5</a:t>
            </a:r>
            <a:endParaRPr lang="en-US" altLang="en-US" sz="9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2654300" y="6248400"/>
            <a:ext cx="392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cs typeface="Times New Roman" panose="02020603050405020304" pitchFamily="18" charset="0"/>
              </a:rPr>
              <a:t>Created by David Mann,</a:t>
            </a:r>
            <a:r>
              <a:rPr lang="en-US" altLang="en-US" sz="1400">
                <a:solidFill>
                  <a:schemeClr val="tx1"/>
                </a:solidFill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1400">
                <a:solidFill>
                  <a:schemeClr val="tx1"/>
                </a:solidFill>
                <a:cs typeface="Times New Roman" panose="02020603050405020304" pitchFamily="18" charset="0"/>
              </a:rPr>
              <a:t>North Idaho College</a:t>
            </a:r>
          </a:p>
        </p:txBody>
      </p:sp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228600" y="2362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I/O Streams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as an 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Introduction to Objects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and Classes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8B8CAEA-57CE-4E51-B979-67572156E81E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Member Functions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819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 b="1">
                <a:solidFill>
                  <a:schemeClr val="tx2"/>
                </a:solidFill>
              </a:rPr>
              <a:t>member function</a:t>
            </a:r>
            <a:r>
              <a:rPr lang="en-US" altLang="en-US" sz="2800"/>
              <a:t> is a function associated with</a:t>
            </a:r>
            <a:br>
              <a:rPr lang="en-US" altLang="en-US" sz="2800"/>
            </a:br>
            <a:r>
              <a:rPr lang="en-US" altLang="en-US" sz="2800"/>
              <a:t>an object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b="1"/>
              <a:t>open </a:t>
            </a:r>
            <a:r>
              <a:rPr lang="en-US" altLang="en-US" sz="2400"/>
              <a:t>function is a member function of </a:t>
            </a:r>
            <a:br>
              <a:rPr lang="en-US" altLang="en-US" sz="2400"/>
            </a:br>
            <a:r>
              <a:rPr lang="en-US" altLang="en-US" sz="2400"/>
              <a:t>in_stream in the previous examples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different </a:t>
            </a:r>
            <a:r>
              <a:rPr lang="en-US" altLang="en-US" sz="2400" b="1"/>
              <a:t>open</a:t>
            </a:r>
            <a:r>
              <a:rPr lang="en-US" altLang="en-US" sz="2400"/>
              <a:t> function is a member function of </a:t>
            </a:r>
            <a:br>
              <a:rPr lang="en-US" altLang="en-US" sz="2400"/>
            </a:br>
            <a:r>
              <a:rPr lang="en-US" altLang="en-US" sz="2400"/>
              <a:t>out_stream in the previous examples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30B9EA2-D96E-4C52-8A26-865A8206D18D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67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Objects and </a:t>
            </a:r>
            <a:br>
              <a:rPr lang="en-US" altLang="en-US" sz="4800"/>
            </a:br>
            <a:r>
              <a:rPr lang="en-US" altLang="en-US" sz="4800"/>
              <a:t>Member Function Names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Objects of </a:t>
            </a:r>
            <a:r>
              <a:rPr lang="en-US" altLang="en-US" sz="2800" u="sng"/>
              <a:t>different types</a:t>
            </a:r>
            <a:r>
              <a:rPr lang="en-US" altLang="en-US" sz="2800"/>
              <a:t>  have different member </a:t>
            </a:r>
            <a:br>
              <a:rPr lang="en-US" altLang="en-US" sz="2800"/>
            </a:br>
            <a:r>
              <a:rPr lang="en-US" altLang="en-US" sz="2800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Some of these member functions might have the same name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Different objects of the </a:t>
            </a:r>
            <a:r>
              <a:rPr lang="en-US" altLang="en-US" sz="2800" u="sng"/>
              <a:t>same type</a:t>
            </a:r>
            <a:r>
              <a:rPr lang="en-US" altLang="en-US" sz="2800"/>
              <a:t> have the same </a:t>
            </a:r>
            <a:br>
              <a:rPr lang="en-US" altLang="en-US" sz="2800"/>
            </a:br>
            <a:r>
              <a:rPr lang="en-US" altLang="en-US" sz="2800"/>
              <a:t>member functions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2867FBF-8C9B-40E2-9B32-7A585FE96EDD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Classes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610100"/>
          </a:xfrm>
        </p:spPr>
        <p:txBody>
          <a:bodyPr/>
          <a:lstStyle/>
          <a:p>
            <a:r>
              <a:rPr lang="en-US" altLang="en-US"/>
              <a:t>A type whose variables are objects, is a </a:t>
            </a:r>
            <a:r>
              <a:rPr lang="en-US" altLang="en-US" b="1">
                <a:solidFill>
                  <a:schemeClr val="tx2"/>
                </a:solidFill>
              </a:rPr>
              <a:t>class</a:t>
            </a:r>
          </a:p>
          <a:p>
            <a:pPr lvl="1"/>
            <a:r>
              <a:rPr lang="en-US" altLang="en-US"/>
              <a:t>ifstream is the type of the in_stream variable (object)</a:t>
            </a:r>
          </a:p>
          <a:p>
            <a:pPr lvl="1"/>
            <a:r>
              <a:rPr lang="en-US" altLang="en-US"/>
              <a:t>ifstream is a class</a:t>
            </a:r>
          </a:p>
          <a:p>
            <a:pPr lvl="1"/>
            <a:r>
              <a:rPr lang="en-US" altLang="en-US"/>
              <a:t>The class of an object determines its </a:t>
            </a:r>
            <a:br>
              <a:rPr lang="en-US" altLang="en-US"/>
            </a:br>
            <a:r>
              <a:rPr lang="en-US" altLang="en-US"/>
              <a:t>member functions</a:t>
            </a:r>
          </a:p>
          <a:p>
            <a:pPr lvl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>                   ifstream in_stream1, in_stream2;</a:t>
            </a:r>
          </a:p>
          <a:p>
            <a:pPr lvl="2"/>
            <a:r>
              <a:rPr lang="en-US" altLang="en-US" b="1"/>
              <a:t>in_stream1.open</a:t>
            </a:r>
            <a:r>
              <a:rPr lang="en-US" altLang="en-US"/>
              <a:t> and </a:t>
            </a:r>
            <a:r>
              <a:rPr lang="en-US" altLang="en-US" b="1"/>
              <a:t>in_stream2.open</a:t>
            </a:r>
            <a:r>
              <a:rPr lang="en-US" altLang="en-US"/>
              <a:t> are the same</a:t>
            </a:r>
            <a:br>
              <a:rPr lang="en-US" altLang="en-US"/>
            </a:br>
            <a:r>
              <a:rPr lang="en-US" altLang="en-US"/>
              <a:t>function but might have different arguments</a:t>
            </a:r>
          </a:p>
          <a:p>
            <a:pPr lvl="2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E029EC2-09F8-4ED5-858B-2FC0BBB7E047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Class Member Functions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Member functions of an object are the member</a:t>
            </a:r>
            <a:br>
              <a:rPr lang="en-US" altLang="en-US"/>
            </a:br>
            <a:r>
              <a:rPr lang="en-US" altLang="en-US"/>
              <a:t>functions of its class</a:t>
            </a:r>
          </a:p>
          <a:p>
            <a:r>
              <a:rPr lang="en-US" altLang="en-US"/>
              <a:t>The class determines the member functions of</a:t>
            </a:r>
            <a:br>
              <a:rPr lang="en-US" altLang="en-US"/>
            </a:br>
            <a:r>
              <a:rPr lang="en-US" altLang="en-US"/>
              <a:t>the object</a:t>
            </a:r>
          </a:p>
          <a:p>
            <a:pPr lvl="1"/>
            <a:r>
              <a:rPr lang="en-US" altLang="en-US"/>
              <a:t>The class ifstream has an open function</a:t>
            </a:r>
          </a:p>
          <a:p>
            <a:pPr lvl="1"/>
            <a:r>
              <a:rPr lang="en-US" altLang="en-US"/>
              <a:t>Every variable (object) declared of type ifstream </a:t>
            </a:r>
            <a:br>
              <a:rPr lang="en-US" altLang="en-US"/>
            </a:br>
            <a:r>
              <a:rPr lang="en-US" altLang="en-US"/>
              <a:t>has that open function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9BF02FC-D2E5-4F8A-8167-62126867CE88}" type="slidenum">
              <a:rPr lang="en-US" altLang="en-US"/>
              <a:pPr/>
              <a:t>24</a:t>
            </a:fld>
            <a:endParaRPr lang="en-CA" alt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Calling a Member Function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Calling a member function requires specifying </a:t>
            </a:r>
            <a:br>
              <a:rPr lang="en-US" altLang="en-US"/>
            </a:br>
            <a:r>
              <a:rPr lang="en-US" altLang="en-US"/>
              <a:t>the object containing the function</a:t>
            </a:r>
          </a:p>
          <a:p>
            <a:r>
              <a:rPr lang="en-US" altLang="en-US"/>
              <a:t>The </a:t>
            </a:r>
            <a:r>
              <a:rPr lang="en-US" altLang="en-US" b="1">
                <a:solidFill>
                  <a:schemeClr val="tx2"/>
                </a:solidFill>
              </a:rPr>
              <a:t>calling object</a:t>
            </a:r>
            <a:r>
              <a:rPr lang="en-US" altLang="en-US"/>
              <a:t>  is separated from the member </a:t>
            </a:r>
            <a:br>
              <a:rPr lang="en-US" altLang="en-US"/>
            </a:br>
            <a:r>
              <a:rPr lang="en-US" altLang="en-US"/>
              <a:t>function by the </a:t>
            </a:r>
            <a:r>
              <a:rPr lang="en-US" altLang="en-US" b="1">
                <a:solidFill>
                  <a:schemeClr val="tx2"/>
                </a:solidFill>
              </a:rPr>
              <a:t>dot operator</a:t>
            </a:r>
          </a:p>
          <a:p>
            <a:r>
              <a:rPr lang="en-US" altLang="en-US"/>
              <a:t>Example:   in_stream</a:t>
            </a:r>
            <a:r>
              <a:rPr lang="en-US" altLang="en-US" sz="3600" b="1"/>
              <a:t>.</a:t>
            </a:r>
            <a:r>
              <a:rPr lang="en-US" altLang="en-US"/>
              <a:t>open("infile.dat");</a:t>
            </a:r>
          </a:p>
        </p:txBody>
      </p:sp>
      <p:sp>
        <p:nvSpPr>
          <p:cNvPr id="889860" name="Text Box 4"/>
          <p:cNvSpPr txBox="1">
            <a:spLocks noChangeArrowheads="1"/>
          </p:cNvSpPr>
          <p:nvPr/>
        </p:nvSpPr>
        <p:spPr bwMode="auto">
          <a:xfrm>
            <a:off x="1949450" y="5221288"/>
            <a:ext cx="217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Calling object</a:t>
            </a:r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3533775" y="5849938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Dot operator</a:t>
            </a:r>
          </a:p>
        </p:txBody>
      </p:sp>
      <p:sp>
        <p:nvSpPr>
          <p:cNvPr id="889862" name="Text Box 6"/>
          <p:cNvSpPr txBox="1">
            <a:spLocks noChangeArrowheads="1"/>
          </p:cNvSpPr>
          <p:nvPr/>
        </p:nvSpPr>
        <p:spPr bwMode="auto">
          <a:xfrm>
            <a:off x="5586413" y="5202238"/>
            <a:ext cx="263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Member function</a:t>
            </a:r>
          </a:p>
        </p:txBody>
      </p:sp>
      <p:sp>
        <p:nvSpPr>
          <p:cNvPr id="889863" name="Line 7"/>
          <p:cNvSpPr>
            <a:spLocks noChangeShapeType="1"/>
          </p:cNvSpPr>
          <p:nvPr/>
        </p:nvSpPr>
        <p:spPr bwMode="auto">
          <a:xfrm flipV="1">
            <a:off x="3143250" y="4343400"/>
            <a:ext cx="0" cy="8953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4" name="Line 8"/>
          <p:cNvSpPr>
            <a:spLocks noChangeShapeType="1"/>
          </p:cNvSpPr>
          <p:nvPr/>
        </p:nvSpPr>
        <p:spPr bwMode="auto">
          <a:xfrm flipH="1" flipV="1">
            <a:off x="4394200" y="4400550"/>
            <a:ext cx="19050" cy="14859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5" name="Line 9"/>
          <p:cNvSpPr>
            <a:spLocks noChangeShapeType="1"/>
          </p:cNvSpPr>
          <p:nvPr/>
        </p:nvSpPr>
        <p:spPr bwMode="auto">
          <a:xfrm flipH="1" flipV="1">
            <a:off x="5314950" y="4343400"/>
            <a:ext cx="1466850" cy="876300"/>
          </a:xfrm>
          <a:prstGeom prst="line">
            <a:avLst/>
          </a:prstGeom>
          <a:noFill/>
          <a:ln w="57150" cmpd="thinThick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  <p:bldP spid="889861" grpId="0"/>
      <p:bldP spid="889862" grpId="0"/>
      <p:bldP spid="889863" grpId="0" animBg="1"/>
      <p:bldP spid="889864" grpId="0" animBg="1"/>
      <p:bldP spid="8898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2E8D585-89CA-45F1-BF86-B540F982A3B7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Member Function </a:t>
            </a:r>
            <a:br>
              <a:rPr lang="en-US" altLang="en-US" sz="4800"/>
            </a:br>
            <a:r>
              <a:rPr lang="en-US" altLang="en-US" sz="4800"/>
              <a:t>Calling Syntax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Syntax for calling a member function: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sz="2400" b="1" i="1"/>
              <a:t>Calling_object </a:t>
            </a:r>
            <a:r>
              <a:rPr lang="en-US" altLang="en-US" sz="3600" b="1" i="1"/>
              <a:t>.</a:t>
            </a:r>
            <a:r>
              <a:rPr lang="en-US" altLang="en-US" sz="2400" b="1" i="1"/>
              <a:t>Member_Function_Name</a:t>
            </a:r>
            <a:r>
              <a:rPr lang="en-US" altLang="en-US" sz="2400" b="1"/>
              <a:t>(</a:t>
            </a:r>
            <a:r>
              <a:rPr lang="en-US" altLang="en-US" sz="2400" b="1" i="1"/>
              <a:t>Argument_list</a:t>
            </a:r>
            <a:r>
              <a:rPr lang="en-US" altLang="en-US" sz="2400" b="1"/>
              <a:t>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CA05264-2C2C-4CF8-87FB-F2DE5261067D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Errors On Opening Files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Opening a file could fail for several reasons</a:t>
            </a:r>
          </a:p>
          <a:p>
            <a:pPr lvl="1"/>
            <a:r>
              <a:rPr lang="en-US" altLang="en-US"/>
              <a:t>Common reasons for open to fail include</a:t>
            </a:r>
          </a:p>
          <a:p>
            <a:pPr lvl="2"/>
            <a:r>
              <a:rPr lang="en-US" altLang="en-US"/>
              <a:t>The file might not exist</a:t>
            </a:r>
          </a:p>
          <a:p>
            <a:pPr lvl="2"/>
            <a:r>
              <a:rPr lang="en-US" altLang="en-US"/>
              <a:t>The name might be typed incorrectly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May be </a:t>
            </a:r>
            <a:r>
              <a:rPr lang="en-US" altLang="en-US" u="sng"/>
              <a:t>no error message</a:t>
            </a:r>
            <a:r>
              <a:rPr lang="en-US" altLang="en-US"/>
              <a:t> if the call to open fails</a:t>
            </a:r>
          </a:p>
          <a:p>
            <a:pPr lvl="1"/>
            <a:r>
              <a:rPr lang="en-US" altLang="en-US"/>
              <a:t>Program execution continues!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3391BDC-B49E-4B3A-B873-698A40A2EAD9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Catching Stream Errors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Member function </a:t>
            </a:r>
            <a:r>
              <a:rPr lang="en-US" altLang="en-US" b="1">
                <a:solidFill>
                  <a:schemeClr val="tx2"/>
                </a:solidFill>
              </a:rPr>
              <a:t>fail</a:t>
            </a:r>
            <a:r>
              <a:rPr lang="en-US" altLang="en-US"/>
              <a:t>, can be used to test the </a:t>
            </a:r>
            <a:br>
              <a:rPr lang="en-US" altLang="en-US"/>
            </a:br>
            <a:r>
              <a:rPr lang="en-US" altLang="en-US"/>
              <a:t>success of a stream operation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fail returns a boolean type  (true or false)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fail returns </a:t>
            </a:r>
            <a:r>
              <a:rPr lang="en-US" altLang="en-US" b="1"/>
              <a:t>true</a:t>
            </a:r>
            <a:r>
              <a:rPr lang="en-US" altLang="en-US"/>
              <a:t> if the stream operation </a:t>
            </a:r>
            <a:r>
              <a:rPr lang="en-US" altLang="en-US" b="1"/>
              <a:t>failed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67E738E-0DB4-4F91-8A97-F41AA403B61F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Halting Execution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33950"/>
          </a:xfrm>
        </p:spPr>
        <p:txBody>
          <a:bodyPr/>
          <a:lstStyle/>
          <a:p>
            <a:r>
              <a:rPr lang="en-US" altLang="en-US"/>
              <a:t>When a stream open function fails, it is </a:t>
            </a:r>
            <a:br>
              <a:rPr lang="en-US" altLang="en-US"/>
            </a:br>
            <a:r>
              <a:rPr lang="en-US" altLang="en-US"/>
              <a:t>generally best to stop the program</a:t>
            </a:r>
          </a:p>
          <a:p>
            <a:r>
              <a:rPr lang="en-US" altLang="en-US"/>
              <a:t>The function </a:t>
            </a:r>
            <a:r>
              <a:rPr lang="en-US" altLang="en-US" b="1">
                <a:solidFill>
                  <a:schemeClr val="tx2"/>
                </a:solidFill>
              </a:rPr>
              <a:t>exit</a:t>
            </a:r>
            <a:r>
              <a:rPr lang="en-US" altLang="en-US"/>
              <a:t>, halts a program</a:t>
            </a:r>
          </a:p>
          <a:p>
            <a:pPr lvl="1"/>
            <a:r>
              <a:rPr lang="en-US" altLang="en-US"/>
              <a:t>exit returns its argument to the operating system</a:t>
            </a:r>
          </a:p>
          <a:p>
            <a:pPr lvl="1"/>
            <a:r>
              <a:rPr lang="en-US" altLang="en-US"/>
              <a:t>exit causes program execution to stop</a:t>
            </a:r>
          </a:p>
          <a:p>
            <a:pPr lvl="1"/>
            <a:r>
              <a:rPr lang="en-US" altLang="en-US"/>
              <a:t>exit is NOT a member function</a:t>
            </a:r>
          </a:p>
          <a:p>
            <a:r>
              <a:rPr lang="en-US" altLang="en-US"/>
              <a:t>Exit requires the include and using directives</a:t>
            </a:r>
            <a:br>
              <a:rPr lang="en-US" altLang="en-US"/>
            </a:br>
            <a:r>
              <a:rPr lang="en-US" altLang="en-US"/>
              <a:t>                       </a:t>
            </a:r>
            <a:r>
              <a:rPr lang="en-US" altLang="en-US" b="1"/>
              <a:t>#include &lt;cstdlib&gt;</a:t>
            </a:r>
            <a:br>
              <a:rPr lang="en-US" altLang="en-US" b="1"/>
            </a:br>
            <a:r>
              <a:rPr lang="en-US" altLang="en-US" b="1"/>
              <a:t>                       using namespace std;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8F38EEB-4825-4516-9956-14B8D9976CB5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Using  fail and exit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Immediately following the call to open, check </a:t>
            </a:r>
            <a:br>
              <a:rPr lang="en-US" altLang="en-US"/>
            </a:br>
            <a:r>
              <a:rPr lang="en-US" altLang="en-US"/>
              <a:t>that the operation was successful: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in_stream</a:t>
            </a:r>
            <a:r>
              <a:rPr lang="en-US" altLang="en-US" sz="3600" b="1"/>
              <a:t>.</a:t>
            </a:r>
            <a:r>
              <a:rPr lang="en-US" altLang="en-US"/>
              <a:t>open("stuff</a:t>
            </a:r>
            <a:r>
              <a:rPr lang="en-US" altLang="en-US" sz="3600" b="1"/>
              <a:t>.</a:t>
            </a:r>
            <a:r>
              <a:rPr lang="en-US" altLang="en-US"/>
              <a:t>dat");</a:t>
            </a:r>
            <a:br>
              <a:rPr lang="en-US" altLang="en-US"/>
            </a:br>
            <a:r>
              <a:rPr lang="en-US" altLang="en-US"/>
              <a:t>   if( </a:t>
            </a:r>
            <a:r>
              <a:rPr lang="en-US" altLang="en-US">
                <a:solidFill>
                  <a:schemeClr val="hlink"/>
                </a:solidFill>
              </a:rPr>
              <a:t>in_stream</a:t>
            </a:r>
            <a:r>
              <a:rPr lang="en-US" altLang="en-US" sz="3600" b="1">
                <a:solidFill>
                  <a:schemeClr val="hlink"/>
                </a:solidFill>
              </a:rPr>
              <a:t>.</a:t>
            </a:r>
            <a:r>
              <a:rPr lang="en-US" altLang="en-US">
                <a:solidFill>
                  <a:schemeClr val="hlink"/>
                </a:solidFill>
              </a:rPr>
              <a:t>fail( )</a:t>
            </a:r>
            <a:r>
              <a:rPr lang="en-US" altLang="en-US"/>
              <a:t> )</a:t>
            </a:r>
            <a:br>
              <a:rPr lang="en-US" altLang="en-US"/>
            </a:br>
            <a:r>
              <a:rPr lang="en-US" altLang="en-US"/>
              <a:t>     {  </a:t>
            </a:r>
            <a:br>
              <a:rPr lang="en-US" altLang="en-US"/>
            </a:br>
            <a:r>
              <a:rPr lang="en-US" altLang="en-US"/>
              <a:t>             cout &lt;&lt; "Input file opening failed.\n";</a:t>
            </a:r>
            <a:br>
              <a:rPr lang="en-US" altLang="en-US"/>
            </a:br>
            <a:r>
              <a:rPr lang="en-US" altLang="en-US"/>
              <a:t>             </a:t>
            </a:r>
            <a:r>
              <a:rPr lang="en-US" altLang="en-US">
                <a:solidFill>
                  <a:schemeClr val="hlink"/>
                </a:solidFill>
              </a:rPr>
              <a:t>exit(1)</a:t>
            </a:r>
            <a:r>
              <a:rPr lang="en-US" altLang="en-US"/>
              <a:t> ;</a:t>
            </a:r>
            <a:br>
              <a:rPr lang="en-US" altLang="en-US"/>
            </a:br>
            <a:r>
              <a:rPr lang="en-US" altLang="en-US"/>
              <a:t>      }</a:t>
            </a:r>
          </a:p>
        </p:txBody>
      </p:sp>
      <p:sp>
        <p:nvSpPr>
          <p:cNvPr id="8929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5278438"/>
            <a:ext cx="1785938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2A0BEBB-80F6-4B8B-A0CB-768B86D6DC86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91400" cy="12954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Overview</a:t>
            </a:r>
            <a:r>
              <a:rPr lang="en-US" altLang="en-US" sz="880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573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5257800"/>
          </a:xfrm>
          <a:noFill/>
          <a:ln/>
        </p:spPr>
        <p:txBody>
          <a:bodyPr/>
          <a:lstStyle/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2" action="ppaction://hlinksldjump"/>
              </a:rPr>
              <a:t>Streams and Basic File I/O (5.1)</a:t>
            </a:r>
            <a:br>
              <a:rPr lang="en-US" altLang="en-US">
                <a:latin typeface="Arial" panose="020B0604020202020204" pitchFamily="34" charset="0"/>
                <a:hlinkClick r:id="rId2" action="ppaction://hlinksldjump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3" action="ppaction://hlinksldjump"/>
              </a:rPr>
              <a:t>Tools for Stream I/O (5.2)</a:t>
            </a:r>
            <a:br>
              <a:rPr lang="en-US" altLang="en-US">
                <a:latin typeface="Arial" panose="020B0604020202020204" pitchFamily="34" charset="0"/>
                <a:hlinkClick r:id="rId3" action="ppaction://hlinksldjump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4" action="ppaction://hlinksldjump"/>
              </a:rPr>
              <a:t>Character I/O (5.3)</a:t>
            </a:r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5" action="ppaction://hlinksldjump"/>
              </a:rPr>
              <a:t>Inheritance (5.4)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7394" name="AutoShape 18">
            <a:hlinkClick r:id="rId6" action="ppaction://hlinkpres?slideindex=3&amp;slidetitle=Naming Variables" highlightClick="1"/>
          </p:cNvPr>
          <p:cNvSpPr>
            <a:spLocks noChangeArrowheads="1"/>
          </p:cNvSpPr>
          <p:nvPr/>
        </p:nvSpPr>
        <p:spPr bwMode="auto">
          <a:xfrm>
            <a:off x="6388100" y="2387600"/>
            <a:ext cx="520700" cy="495300"/>
          </a:xfrm>
          <a:prstGeom prst="actionButtonInforma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DE8C011-57F4-4705-B2F3-02F22F899DD5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Techniques for File I/O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reading input from a file…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 not include prompts or echo the  input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lines                cout &lt;&lt; "Enter the number: ";</a:t>
            </a:r>
            <a:br>
              <a:rPr lang="en-US" altLang="en-US"/>
            </a:br>
            <a:r>
              <a:rPr lang="en-US" altLang="en-US"/>
              <a:t>                               cin   &gt;&gt; the_number;</a:t>
            </a:r>
            <a:br>
              <a:rPr lang="en-US" altLang="en-US"/>
            </a:br>
            <a:r>
              <a:rPr lang="en-US" altLang="en-US"/>
              <a:t>	                      cout &lt;&lt; "The number you entered is " </a:t>
            </a:r>
            <a:br>
              <a:rPr lang="en-US" altLang="en-US"/>
            </a:br>
            <a:r>
              <a:rPr lang="en-US" altLang="en-US"/>
              <a:t>                                       &lt;&lt; the_number;</a:t>
            </a:r>
            <a:br>
              <a:rPr lang="en-US" altLang="en-US"/>
            </a:br>
            <a:r>
              <a:rPr lang="en-US" altLang="en-US"/>
              <a:t>become  just one line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                 in_file &gt;&gt; the_number;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The input file must contain exactly the data expected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B3FDBB8-492E-4BBC-AA94-C27BD07D14C3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Appending Data (optional)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Output examples so far create new files</a:t>
            </a:r>
          </a:p>
          <a:p>
            <a:pPr lvl="1"/>
            <a:r>
              <a:rPr lang="en-US" altLang="en-US"/>
              <a:t>If the output file already contains data, that data</a:t>
            </a:r>
            <a:br>
              <a:rPr lang="en-US" altLang="en-US"/>
            </a:br>
            <a:r>
              <a:rPr lang="en-US" altLang="en-US"/>
              <a:t>is lost</a:t>
            </a:r>
          </a:p>
          <a:p>
            <a:r>
              <a:rPr lang="en-US" altLang="en-US"/>
              <a:t>To append new output to the end an existing file</a:t>
            </a:r>
          </a:p>
          <a:p>
            <a:pPr lvl="1"/>
            <a:r>
              <a:rPr lang="en-US" altLang="en-US"/>
              <a:t>use the constant  </a:t>
            </a:r>
            <a:r>
              <a:rPr lang="en-US" altLang="en-US" b="1">
                <a:solidFill>
                  <a:schemeClr val="tx2"/>
                </a:solidFill>
              </a:rPr>
              <a:t>ios::app</a:t>
            </a:r>
            <a:r>
              <a:rPr lang="en-US" altLang="en-US"/>
              <a:t> defined in the iostream</a:t>
            </a:r>
            <a:br>
              <a:rPr lang="en-US" altLang="en-US"/>
            </a:br>
            <a:r>
              <a:rPr lang="en-US" altLang="en-US"/>
              <a:t> library: </a:t>
            </a:r>
            <a:br>
              <a:rPr lang="en-US" altLang="en-US"/>
            </a:br>
            <a:r>
              <a:rPr lang="en-US" altLang="en-US"/>
              <a:t>         outStream</a:t>
            </a:r>
            <a:r>
              <a:rPr lang="en-US" altLang="en-US" sz="3000" b="1"/>
              <a:t>.</a:t>
            </a:r>
            <a:r>
              <a:rPr lang="en-US" altLang="en-US"/>
              <a:t>open("important</a:t>
            </a:r>
            <a:r>
              <a:rPr lang="en-US" altLang="en-US" sz="3200" b="1"/>
              <a:t>.</a:t>
            </a:r>
            <a:r>
              <a:rPr lang="en-US" altLang="en-US"/>
              <a:t>txt", </a:t>
            </a:r>
            <a:r>
              <a:rPr lang="en-US" altLang="en-US" b="1">
                <a:solidFill>
                  <a:schemeClr val="hlink"/>
                </a:solidFill>
              </a:rPr>
              <a:t>ios::app</a:t>
            </a:r>
            <a:r>
              <a:rPr lang="en-US" altLang="en-US"/>
              <a:t>);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If the file does not exist, a new file will be created</a:t>
            </a:r>
          </a:p>
        </p:txBody>
      </p:sp>
      <p:sp>
        <p:nvSpPr>
          <p:cNvPr id="8970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10325" y="5868988"/>
            <a:ext cx="1785938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85641E1-78F0-4FAD-BB36-14F33475B356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File Names as Input (optional)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Program users can enter the name of a file to </a:t>
            </a:r>
            <a:br>
              <a:rPr lang="en-US" altLang="en-US"/>
            </a:br>
            <a:r>
              <a:rPr lang="en-US" altLang="en-US"/>
              <a:t>use for input or for output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Program must use a variable that can hold </a:t>
            </a:r>
            <a:br>
              <a:rPr lang="en-US" altLang="en-US"/>
            </a:br>
            <a:r>
              <a:rPr lang="en-US" altLang="en-US"/>
              <a:t>multiple characters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sequence of characters is called a </a:t>
            </a:r>
            <a:r>
              <a:rPr lang="en-US" altLang="en-US" b="1">
                <a:solidFill>
                  <a:schemeClr val="tx2"/>
                </a:solidFill>
              </a:rPr>
              <a:t>string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Declaring a variable to hold a string of characters: </a:t>
            </a:r>
            <a:br>
              <a:rPr lang="en-US" altLang="en-US"/>
            </a:br>
            <a:r>
              <a:rPr lang="en-US" altLang="en-US"/>
              <a:t>                       </a:t>
            </a:r>
            <a:r>
              <a:rPr lang="en-US" altLang="en-US" b="1"/>
              <a:t>char   file_name[16];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file_name is the name of a variable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Brackets enclose the maximum number of characters + 1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variable file_name contains up to 15 characters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581E1DA-95D2-4B40-9745-AFD3AEDE1470}" type="slidenum">
              <a:rPr lang="en-US" altLang="en-US"/>
              <a:pPr/>
              <a:t>33</a:t>
            </a:fld>
            <a:endParaRPr lang="en-CA" alt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Using A Character String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char </a:t>
            </a:r>
            <a:r>
              <a:rPr lang="en-US" altLang="en-US" sz="2800" b="1">
                <a:solidFill>
                  <a:schemeClr val="hlink"/>
                </a:solidFill>
              </a:rPr>
              <a:t>file_name</a:t>
            </a:r>
            <a:r>
              <a:rPr lang="en-US" altLang="en-US" sz="2800" b="1"/>
              <a:t>[16];</a:t>
            </a:r>
            <a:br>
              <a:rPr lang="en-US" altLang="en-US" sz="2800" b="1"/>
            </a:br>
            <a:r>
              <a:rPr lang="en-US" altLang="en-US" sz="2800" b="1"/>
              <a:t>cout &lt;&lt; "Enter the file_name ";</a:t>
            </a:r>
            <a:br>
              <a:rPr lang="en-US" altLang="en-US" sz="2800" b="1"/>
            </a:br>
            <a:r>
              <a:rPr lang="en-US" altLang="en-US" sz="2800" b="1"/>
              <a:t>cin &gt;&gt; file_name;</a:t>
            </a:r>
            <a:br>
              <a:rPr lang="en-US" altLang="en-US" sz="2800" b="1"/>
            </a:br>
            <a:r>
              <a:rPr lang="en-US" altLang="en-US" sz="2800" b="1"/>
              <a:t>ifstream in_stream;</a:t>
            </a:r>
            <a:br>
              <a:rPr lang="en-US" altLang="en-US" sz="2800" b="1"/>
            </a:br>
            <a:r>
              <a:rPr lang="en-US" altLang="en-US" sz="2800" b="1"/>
              <a:t>in_stream</a:t>
            </a:r>
            <a:r>
              <a:rPr lang="en-US" altLang="en-US" b="1"/>
              <a:t>.</a:t>
            </a:r>
            <a:r>
              <a:rPr lang="en-US" altLang="en-US" sz="2800" b="1"/>
              <a:t>open(</a:t>
            </a:r>
            <a:r>
              <a:rPr lang="en-US" altLang="en-US" sz="2800" b="1">
                <a:solidFill>
                  <a:schemeClr val="hlink"/>
                </a:solidFill>
              </a:rPr>
              <a:t>file_name</a:t>
            </a:r>
            <a:r>
              <a:rPr lang="en-US" altLang="en-US" sz="2800" b="1"/>
              <a:t>);</a:t>
            </a:r>
            <a:br>
              <a:rPr lang="en-US" altLang="en-US" sz="2800" b="1"/>
            </a:br>
            <a:r>
              <a:rPr lang="en-US" altLang="en-US" sz="2800" b="1"/>
              <a:t>if (in_stream.fail( ) )</a:t>
            </a:r>
            <a:br>
              <a:rPr lang="en-US" altLang="en-US" sz="2800" b="1"/>
            </a:br>
            <a:r>
              <a:rPr lang="en-US" altLang="en-US" sz="2800" b="1"/>
              <a:t>{    </a:t>
            </a:r>
            <a:br>
              <a:rPr lang="en-US" altLang="en-US" sz="2800" b="1"/>
            </a:br>
            <a:r>
              <a:rPr lang="en-US" altLang="en-US" sz="2800" b="1"/>
              <a:t>            cout &lt;&lt; "Input file opening failed.\n";</a:t>
            </a:r>
            <a:br>
              <a:rPr lang="en-US" altLang="en-US" sz="2800" b="1"/>
            </a:br>
            <a:r>
              <a:rPr lang="en-US" altLang="en-US" sz="2800" b="1"/>
              <a:t>            exit(1);</a:t>
            </a:r>
            <a:br>
              <a:rPr lang="en-US" altLang="en-US" sz="2800" b="1"/>
            </a:br>
            <a:r>
              <a:rPr lang="en-US" altLang="en-US" sz="2800" b="1"/>
              <a:t>}</a:t>
            </a:r>
          </a:p>
        </p:txBody>
      </p:sp>
      <p:sp>
        <p:nvSpPr>
          <p:cNvPr id="89907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49863" y="51641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5.4 (1)</a:t>
            </a:r>
          </a:p>
        </p:txBody>
      </p:sp>
      <p:sp>
        <p:nvSpPr>
          <p:cNvPr id="89907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9863" y="564038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5.4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6" grpId="1" animBg="1"/>
      <p:bldP spid="8990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04E3AFD-8324-4B03-9F9A-43CDA5A6A9C3}" type="slidenum">
              <a:rPr lang="en-US" altLang="en-US"/>
              <a:pPr/>
              <a:t>34</a:t>
            </a:fld>
            <a:endParaRPr lang="en-CA" alt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5.1 Conclusion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Write a program that uses a stream called fin which </a:t>
            </a:r>
            <a:br>
              <a:rPr lang="en-US" altLang="en-US"/>
            </a:br>
            <a:r>
              <a:rPr lang="en-US" altLang="en-US"/>
              <a:t>will be connected to an input file and a stream called</a:t>
            </a:r>
            <a:br>
              <a:rPr lang="en-US" altLang="en-US"/>
            </a:br>
            <a:r>
              <a:rPr lang="en-US" altLang="en-US"/>
              <a:t>fout which will be connected to an output file?  How</a:t>
            </a:r>
            <a:br>
              <a:rPr lang="en-US" altLang="en-US"/>
            </a:br>
            <a:r>
              <a:rPr lang="en-US" altLang="en-US"/>
              <a:t>do you declare fin and fout?  What include </a:t>
            </a:r>
            <a:br>
              <a:rPr lang="en-US" altLang="en-US"/>
            </a:br>
            <a:r>
              <a:rPr lang="en-US" altLang="en-US"/>
              <a:t>directive, if any, do you nee to place in your</a:t>
            </a:r>
            <a:br>
              <a:rPr lang="en-US" altLang="en-US"/>
            </a:br>
            <a:r>
              <a:rPr lang="en-US" altLang="en-US"/>
              <a:t>program file?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Name at least three member functions of an </a:t>
            </a:r>
            <a:br>
              <a:rPr lang="en-US" altLang="en-US"/>
            </a:br>
            <a:r>
              <a:rPr lang="en-US" altLang="en-US"/>
              <a:t>iostream object and give examples of usage of </a:t>
            </a:r>
            <a:br>
              <a:rPr lang="en-US" altLang="en-US"/>
            </a:br>
            <a:r>
              <a:rPr lang="en-US" altLang="en-US"/>
              <a:t>each?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BAD383-E02E-4152-9197-00135CD30C3C}" type="slidenum">
              <a:rPr lang="en-US" altLang="en-US"/>
              <a:pPr/>
              <a:t>35</a:t>
            </a:fld>
            <a:endParaRPr lang="en-CA" alt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Tools for Stream I/O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control the </a:t>
            </a:r>
            <a:r>
              <a:rPr lang="en-US" altLang="en-US" b="1"/>
              <a:t>format</a:t>
            </a:r>
            <a:r>
              <a:rPr lang="en-US" altLang="en-US"/>
              <a:t> of the program's output </a:t>
            </a:r>
          </a:p>
          <a:p>
            <a:pPr lvl="1"/>
            <a:r>
              <a:rPr lang="en-US" altLang="en-US"/>
              <a:t>We use commands that determine such details as:</a:t>
            </a:r>
          </a:p>
          <a:p>
            <a:pPr lvl="2"/>
            <a:r>
              <a:rPr lang="en-US" altLang="en-US"/>
              <a:t>The spaces between items</a:t>
            </a:r>
          </a:p>
          <a:p>
            <a:pPr lvl="2"/>
            <a:r>
              <a:rPr lang="en-US" altLang="en-US"/>
              <a:t>The number of digits after a decimal point</a:t>
            </a:r>
          </a:p>
          <a:p>
            <a:pPr lvl="2"/>
            <a:r>
              <a:rPr lang="en-US" altLang="en-US"/>
              <a:t>The numeric style: scientific notation for fixed point</a:t>
            </a:r>
          </a:p>
          <a:p>
            <a:pPr lvl="2"/>
            <a:r>
              <a:rPr lang="en-US" altLang="en-US"/>
              <a:t>Showing digits after a decimal point even if they are zeroes</a:t>
            </a:r>
          </a:p>
          <a:p>
            <a:pPr lvl="2"/>
            <a:r>
              <a:rPr lang="en-US" altLang="en-US"/>
              <a:t>Showing plus signs in front of positive numbers</a:t>
            </a:r>
          </a:p>
          <a:p>
            <a:pPr lvl="2"/>
            <a:r>
              <a:rPr lang="en-US" altLang="en-US"/>
              <a:t>Left or right justifying numbers in a given space</a:t>
            </a:r>
          </a:p>
        </p:txBody>
      </p:sp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A2875D-8D79-4F09-A916-DAD74ED23DCA}" type="slidenum">
              <a:rPr lang="en-US" altLang="en-US"/>
              <a:pPr/>
              <a:t>36</a:t>
            </a:fld>
            <a:endParaRPr lang="en-CA" alt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Formatting Output to Files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Format output to the screen with:</a:t>
            </a:r>
            <a:br>
              <a:rPr lang="en-US" altLang="en-US"/>
            </a:br>
            <a:r>
              <a:rPr lang="en-US" altLang="en-US"/>
              <a:t> 		</a:t>
            </a:r>
            <a:r>
              <a:rPr lang="en-US" altLang="en-US" sz="2800" b="1"/>
              <a:t>cout.setf(ios::fixed);</a:t>
            </a:r>
            <a:br>
              <a:rPr lang="en-US" altLang="en-US" sz="2800" b="1"/>
            </a:br>
            <a:r>
              <a:rPr lang="en-US" altLang="en-US" sz="2800" b="1"/>
              <a:t>		cout.setf(ios::showpoint);</a:t>
            </a:r>
            <a:br>
              <a:rPr lang="en-US" altLang="en-US" sz="2800" b="1"/>
            </a:br>
            <a:r>
              <a:rPr lang="en-US" altLang="en-US" sz="2800" b="1"/>
              <a:t> 		cout.precision(2);</a:t>
            </a:r>
            <a:br>
              <a:rPr lang="en-US" altLang="en-US" sz="2800" b="1"/>
            </a:b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/>
              <a:t>Format output to a file using the out-file stream</a:t>
            </a:r>
            <a:br>
              <a:rPr lang="en-US" altLang="en-US"/>
            </a:br>
            <a:r>
              <a:rPr lang="en-US" altLang="en-US"/>
              <a:t> named </a:t>
            </a:r>
            <a:r>
              <a:rPr lang="en-US" altLang="en-US" i="1"/>
              <a:t>out_stream</a:t>
            </a:r>
            <a:r>
              <a:rPr lang="en-US" altLang="en-US"/>
              <a:t> with:</a:t>
            </a:r>
            <a:br>
              <a:rPr lang="en-US" altLang="en-US"/>
            </a:br>
            <a:r>
              <a:rPr lang="en-US" altLang="en-US"/>
              <a:t>		</a:t>
            </a:r>
            <a:r>
              <a:rPr lang="en-US" altLang="en-US" b="1" i="1"/>
              <a:t>out_stream</a:t>
            </a:r>
            <a:r>
              <a:rPr lang="en-US" altLang="en-US" b="1"/>
              <a:t>.setf(ios::fixed);</a:t>
            </a:r>
            <a:br>
              <a:rPr lang="en-US" altLang="en-US" b="1"/>
            </a:br>
            <a:r>
              <a:rPr lang="en-US" altLang="en-US" b="1"/>
              <a:t>		</a:t>
            </a:r>
            <a:r>
              <a:rPr lang="en-US" altLang="en-US" b="1" i="1"/>
              <a:t>out_stream</a:t>
            </a:r>
            <a:r>
              <a:rPr lang="en-US" altLang="en-US" b="1"/>
              <a:t>.setf(ios::showpoint);</a:t>
            </a:r>
            <a:br>
              <a:rPr lang="en-US" altLang="en-US" b="1"/>
            </a:br>
            <a:r>
              <a:rPr lang="en-US" altLang="en-US" b="1"/>
              <a:t> 		</a:t>
            </a:r>
            <a:r>
              <a:rPr lang="en-US" altLang="en-US" b="1" i="1"/>
              <a:t>out_stream</a:t>
            </a:r>
            <a:r>
              <a:rPr lang="en-US" altLang="en-US" b="1"/>
              <a:t>.precision(2);</a:t>
            </a:r>
            <a:endParaRPr lang="en-US" altLang="en-US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0EE62A6-752E-4200-AD28-5ADB65D4B265}" type="slidenum">
              <a:rPr lang="en-US" altLang="en-US"/>
              <a:pPr/>
              <a:t>37</a:t>
            </a:fld>
            <a:endParaRPr lang="en-CA" alt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out_stream.precision(2);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precision is a member function of output streams</a:t>
            </a:r>
          </a:p>
          <a:p>
            <a:pPr lvl="1"/>
            <a:r>
              <a:rPr lang="en-US" altLang="en-US"/>
              <a:t>After </a:t>
            </a:r>
            <a:r>
              <a:rPr lang="en-US" altLang="en-US" b="1" i="1"/>
              <a:t>out_stream</a:t>
            </a:r>
            <a:r>
              <a:rPr lang="en-US" altLang="en-US" b="1"/>
              <a:t>.precision(2);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Output of numbers with decimal points…</a:t>
            </a:r>
          </a:p>
          <a:p>
            <a:pPr lvl="2"/>
            <a:r>
              <a:rPr lang="en-US" altLang="en-US"/>
              <a:t>will show a total of 2 significant digits</a:t>
            </a:r>
            <a:br>
              <a:rPr lang="en-US" altLang="en-US"/>
            </a:br>
            <a:r>
              <a:rPr lang="en-US" altLang="en-US"/>
              <a:t>   	23.	2.2e7	    2.2	    6.9e-1	0.00069</a:t>
            </a:r>
            <a:br>
              <a:rPr lang="en-US" altLang="en-US"/>
            </a:br>
            <a:r>
              <a:rPr lang="en-US" altLang="en-US"/>
              <a:t>OR</a:t>
            </a:r>
          </a:p>
          <a:p>
            <a:pPr lvl="2"/>
            <a:r>
              <a:rPr lang="en-US" altLang="en-US"/>
              <a:t>will show  2 digits after the decimal point</a:t>
            </a:r>
            <a:br>
              <a:rPr lang="en-US" altLang="en-US"/>
            </a:br>
            <a:r>
              <a:rPr lang="en-US" altLang="en-US"/>
              <a:t>	23.56	2.26e7	    2.21	     0.69	0.69e-4</a:t>
            </a:r>
          </a:p>
          <a:p>
            <a:r>
              <a:rPr lang="en-US" altLang="en-US"/>
              <a:t>Calls to precision apply only to the stream</a:t>
            </a:r>
            <a:br>
              <a:rPr lang="en-US" altLang="en-US"/>
            </a:br>
            <a:r>
              <a:rPr lang="en-US" altLang="en-US"/>
              <a:t>named in the call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ABD2997-A358-4A7F-A01C-B4337EEECA5E}" type="slidenum">
              <a:rPr lang="en-US" altLang="en-US"/>
              <a:pPr/>
              <a:t>38</a:t>
            </a:fld>
            <a:endParaRPr lang="en-CA" alt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setf(ios::fixed);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setf is a member function of output streams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setf is an abbreviation for </a:t>
            </a:r>
            <a:r>
              <a:rPr lang="en-US" altLang="en-US" i="1"/>
              <a:t>set flags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 flag is an instruction to do one of two options</a:t>
            </a:r>
          </a:p>
          <a:p>
            <a:pPr lvl="2">
              <a:lnSpc>
                <a:spcPct val="90000"/>
              </a:lnSpc>
            </a:pPr>
            <a:r>
              <a:rPr lang="en-US" altLang="en-US" b="1"/>
              <a:t>ios::fixed</a:t>
            </a:r>
            <a:r>
              <a:rPr lang="en-US" altLang="en-US"/>
              <a:t> is a flag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After  </a:t>
            </a:r>
            <a:r>
              <a:rPr lang="en-US" altLang="en-US" b="1" i="1"/>
              <a:t>out_stream</a:t>
            </a:r>
            <a:r>
              <a:rPr lang="en-US" altLang="en-US" b="1"/>
              <a:t>.setf(ios::fixed);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All further output of floating point numbers…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Will be written in fixed-point notation, the way we </a:t>
            </a:r>
            <a:br>
              <a:rPr lang="en-US" altLang="en-US"/>
            </a:br>
            <a:r>
              <a:rPr lang="en-US" altLang="en-US"/>
              <a:t>normally expect to see numbers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Calls to setf apply only to the stream named in</a:t>
            </a:r>
            <a:br>
              <a:rPr lang="en-US" altLang="en-US"/>
            </a:br>
            <a:r>
              <a:rPr lang="en-US" altLang="en-US"/>
              <a:t>the call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2386DAF-B6B3-494F-B81E-600E60612B49}" type="slidenum">
              <a:rPr lang="en-US" altLang="en-US"/>
              <a:pPr/>
              <a:t>39</a:t>
            </a:fld>
            <a:endParaRPr lang="en-CA" alt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setf(ios::showpoint);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After </a:t>
            </a:r>
            <a:r>
              <a:rPr lang="en-US" altLang="en-US" b="1"/>
              <a:t>out_stream.</a:t>
            </a:r>
            <a:r>
              <a:rPr lang="en-US" altLang="en-US" sz="2800" b="1"/>
              <a:t>setf(ios::showpoint);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/>
              <a:t>Output of floating point numbers…</a:t>
            </a:r>
          </a:p>
          <a:p>
            <a:pPr lvl="2"/>
            <a:r>
              <a:rPr lang="en-US" altLang="en-US"/>
              <a:t>Will show the decimal point even if all digits after the</a:t>
            </a:r>
            <a:br>
              <a:rPr lang="en-US" altLang="en-US"/>
            </a:br>
            <a:r>
              <a:rPr lang="en-US" altLang="en-US"/>
              <a:t>decimal point are zeroes</a:t>
            </a:r>
          </a:p>
          <a:p>
            <a:pPr lvl="2"/>
            <a:endParaRPr lang="en-US" altLang="en-US" sz="2000"/>
          </a:p>
        </p:txBody>
      </p:sp>
      <p:sp>
        <p:nvSpPr>
          <p:cNvPr id="9082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10325" y="5240338"/>
            <a:ext cx="1785938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0AA8708-EDA3-448F-886A-AB6F7AD7E08D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I/O Streams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I/O refers to program input and output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is delivered to your program via a stream </a:t>
            </a:r>
            <a:r>
              <a:rPr lang="en-US" altLang="en-US" u="sng"/>
              <a:t>object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can be from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keyboard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Output is delivered to the output device via a stream</a:t>
            </a:r>
            <a:br>
              <a:rPr lang="en-US" altLang="en-US"/>
            </a:br>
            <a:r>
              <a:rPr lang="en-US" altLang="en-US" u="sng"/>
              <a:t>object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Output can be to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screen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B9A198D-21AB-4E77-9631-007BD7BE2CE5}" type="slidenum">
              <a:rPr lang="en-US" altLang="en-US"/>
              <a:pPr/>
              <a:t>40</a:t>
            </a:fld>
            <a:endParaRPr lang="en-CA" alt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Creating Space in Output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solidFill>
                  <a:schemeClr val="tx2"/>
                </a:solidFill>
              </a:rPr>
              <a:t>width</a:t>
            </a:r>
            <a:r>
              <a:rPr lang="en-US" altLang="en-US"/>
              <a:t> function specifies the number of </a:t>
            </a:r>
            <a:br>
              <a:rPr lang="en-US" altLang="en-US"/>
            </a:br>
            <a:r>
              <a:rPr lang="en-US" altLang="en-US"/>
              <a:t>spaces for the next item</a:t>
            </a:r>
          </a:p>
          <a:p>
            <a:pPr lvl="1"/>
            <a:r>
              <a:rPr lang="en-US" altLang="en-US"/>
              <a:t>Applies </a:t>
            </a:r>
            <a:r>
              <a:rPr lang="en-US" altLang="en-US" u="sng"/>
              <a:t>only</a:t>
            </a:r>
            <a:r>
              <a:rPr lang="en-US" altLang="en-US"/>
              <a:t> to the next item of output</a:t>
            </a:r>
          </a:p>
          <a:p>
            <a:r>
              <a:rPr lang="en-US" altLang="en-US"/>
              <a:t>Example: To print the digit 7 in four spaces use</a:t>
            </a:r>
            <a:br>
              <a:rPr lang="en-US" altLang="en-US"/>
            </a:br>
            <a:r>
              <a:rPr lang="en-US" altLang="en-US"/>
              <a:t> 		  </a:t>
            </a:r>
            <a:r>
              <a:rPr lang="en-US" altLang="en-US" b="1"/>
              <a:t>out_stream</a:t>
            </a:r>
            <a:r>
              <a:rPr lang="en-US" altLang="en-US" sz="3600" b="1"/>
              <a:t>.</a:t>
            </a:r>
            <a:r>
              <a:rPr lang="en-US" altLang="en-US" b="1"/>
              <a:t>width(4);</a:t>
            </a:r>
            <a:br>
              <a:rPr lang="en-US" altLang="en-US" b="1"/>
            </a:br>
            <a:r>
              <a:rPr lang="en-US" altLang="en-US" b="1"/>
              <a:t> 	           out_stream &lt;&lt; 7 &lt;&lt; endl;</a:t>
            </a:r>
          </a:p>
          <a:p>
            <a:pPr lvl="1"/>
            <a:r>
              <a:rPr lang="en-US" altLang="en-US"/>
              <a:t>Three of the spaces will be blank</a:t>
            </a:r>
          </a:p>
        </p:txBody>
      </p:sp>
      <p:grpSp>
        <p:nvGrpSpPr>
          <p:cNvPr id="909331" name="Group 19"/>
          <p:cNvGrpSpPr>
            <a:grpSpLocks/>
          </p:cNvGrpSpPr>
          <p:nvPr/>
        </p:nvGrpSpPr>
        <p:grpSpPr bwMode="auto">
          <a:xfrm>
            <a:off x="2128838" y="5240338"/>
            <a:ext cx="5092700" cy="485775"/>
            <a:chOff x="1341" y="3301"/>
            <a:chExt cx="3208" cy="306"/>
          </a:xfrm>
        </p:grpSpPr>
        <p:sp>
          <p:nvSpPr>
            <p:cNvPr id="909316" name="Text Box 4"/>
            <p:cNvSpPr txBox="1">
              <a:spLocks noChangeArrowheads="1"/>
            </p:cNvSpPr>
            <p:nvPr/>
          </p:nvSpPr>
          <p:spPr bwMode="auto">
            <a:xfrm>
              <a:off x="1341" y="3313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  <p:sp>
          <p:nvSpPr>
            <p:cNvPr id="909317" name="Text Box 5"/>
            <p:cNvSpPr txBox="1">
              <a:spLocks noChangeArrowheads="1"/>
            </p:cNvSpPr>
            <p:nvPr/>
          </p:nvSpPr>
          <p:spPr bwMode="auto">
            <a:xfrm>
              <a:off x="1624" y="3313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  <p:sp>
          <p:nvSpPr>
            <p:cNvPr id="909318" name="Text Box 6"/>
            <p:cNvSpPr txBox="1">
              <a:spLocks noChangeArrowheads="1"/>
            </p:cNvSpPr>
            <p:nvPr/>
          </p:nvSpPr>
          <p:spPr bwMode="auto">
            <a:xfrm>
              <a:off x="1908" y="3313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  <p:sp>
          <p:nvSpPr>
            <p:cNvPr id="909319" name="Text Box 7"/>
            <p:cNvSpPr txBox="1">
              <a:spLocks noChangeArrowheads="1"/>
            </p:cNvSpPr>
            <p:nvPr/>
          </p:nvSpPr>
          <p:spPr bwMode="auto">
            <a:xfrm>
              <a:off x="2191" y="3313"/>
              <a:ext cx="282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7</a:t>
              </a:r>
              <a:r>
                <a:rPr lang="en-US" altLang="en-US"/>
                <a:t> </a:t>
              </a:r>
            </a:p>
          </p:txBody>
        </p:sp>
        <p:sp>
          <p:nvSpPr>
            <p:cNvPr id="909322" name="Text Box 10"/>
            <p:cNvSpPr txBox="1">
              <a:spLocks noChangeArrowheads="1"/>
            </p:cNvSpPr>
            <p:nvPr/>
          </p:nvSpPr>
          <p:spPr bwMode="auto">
            <a:xfrm>
              <a:off x="3404" y="3301"/>
              <a:ext cx="282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 7</a:t>
              </a:r>
            </a:p>
          </p:txBody>
        </p:sp>
        <p:sp>
          <p:nvSpPr>
            <p:cNvPr id="909323" name="Text Box 11"/>
            <p:cNvSpPr txBox="1">
              <a:spLocks noChangeArrowheads="1"/>
            </p:cNvSpPr>
            <p:nvPr/>
          </p:nvSpPr>
          <p:spPr bwMode="auto">
            <a:xfrm>
              <a:off x="3693" y="3301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  <p:sp>
          <p:nvSpPr>
            <p:cNvPr id="909324" name="Text Box 12"/>
            <p:cNvSpPr txBox="1">
              <a:spLocks noChangeArrowheads="1"/>
            </p:cNvSpPr>
            <p:nvPr/>
          </p:nvSpPr>
          <p:spPr bwMode="auto">
            <a:xfrm>
              <a:off x="3981" y="3301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  <p:sp>
          <p:nvSpPr>
            <p:cNvPr id="909325" name="Text Box 13"/>
            <p:cNvSpPr txBox="1">
              <a:spLocks noChangeArrowheads="1"/>
            </p:cNvSpPr>
            <p:nvPr/>
          </p:nvSpPr>
          <p:spPr bwMode="auto">
            <a:xfrm>
              <a:off x="4268" y="3301"/>
              <a:ext cx="281" cy="29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8BE1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   </a:t>
              </a:r>
            </a:p>
          </p:txBody>
        </p:sp>
      </p:grpSp>
      <p:sp>
        <p:nvSpPr>
          <p:cNvPr id="909327" name="Text Box 15"/>
          <p:cNvSpPr txBox="1">
            <a:spLocks noChangeArrowheads="1"/>
          </p:cNvSpPr>
          <p:nvPr/>
        </p:nvSpPr>
        <p:spPr bwMode="auto">
          <a:xfrm>
            <a:off x="2227263" y="5773738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(ios::right)</a:t>
            </a:r>
          </a:p>
        </p:txBody>
      </p:sp>
      <p:sp>
        <p:nvSpPr>
          <p:cNvPr id="909328" name="Text Box 16"/>
          <p:cNvSpPr txBox="1">
            <a:spLocks noChangeArrowheads="1"/>
          </p:cNvSpPr>
          <p:nvPr/>
        </p:nvSpPr>
        <p:spPr bwMode="auto">
          <a:xfrm>
            <a:off x="5638800" y="5811838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(ios::left)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7" grpId="0"/>
      <p:bldP spid="9093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FDFEE1D-EFAC-45F0-B72C-67F94B309397}" type="slidenum">
              <a:rPr lang="en-US" altLang="en-US"/>
              <a:pPr/>
              <a:t>41</a:t>
            </a:fld>
            <a:endParaRPr lang="en-CA" alt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Not Enough Width?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if the argument for width is too small?</a:t>
            </a:r>
          </a:p>
          <a:p>
            <a:pPr lvl="1"/>
            <a:r>
              <a:rPr lang="en-US" altLang="en-US"/>
              <a:t>Such as specifying</a:t>
            </a:r>
            <a:br>
              <a:rPr lang="en-US" altLang="en-US"/>
            </a:br>
            <a:r>
              <a:rPr lang="en-US" altLang="en-US"/>
              <a:t>			    cout.width(3);  </a:t>
            </a:r>
            <a:br>
              <a:rPr lang="en-US" altLang="en-US"/>
            </a:br>
            <a:r>
              <a:rPr lang="en-US" altLang="en-US"/>
              <a:t>when the value to print is 3456.45</a:t>
            </a:r>
          </a:p>
          <a:p>
            <a:r>
              <a:rPr lang="en-US" altLang="en-US"/>
              <a:t>The entire item is always output</a:t>
            </a:r>
          </a:p>
          <a:p>
            <a:pPr lvl="1"/>
            <a:r>
              <a:rPr lang="en-US" altLang="en-US"/>
              <a:t>If too few spaces are specified, as many more </a:t>
            </a:r>
            <a:br>
              <a:rPr lang="en-US" altLang="en-US"/>
            </a:br>
            <a:r>
              <a:rPr lang="en-US" altLang="en-US"/>
              <a:t>spaces as needed are used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A141759-4063-4B57-982F-D8A9ACBDD578}" type="slidenum">
              <a:rPr lang="en-US" altLang="en-US"/>
              <a:pPr/>
              <a:t>42</a:t>
            </a:fld>
            <a:endParaRPr lang="en-CA" alt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Unsetting Flags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Any flag that is set, may be unset</a:t>
            </a:r>
          </a:p>
          <a:p>
            <a:r>
              <a:rPr lang="en-US" altLang="en-US"/>
              <a:t>Use the </a:t>
            </a:r>
            <a:r>
              <a:rPr lang="en-US" altLang="en-US" b="1">
                <a:solidFill>
                  <a:schemeClr val="tx2"/>
                </a:solidFill>
              </a:rPr>
              <a:t>unsetf</a:t>
            </a:r>
            <a:r>
              <a:rPr lang="en-US" altLang="en-US"/>
              <a:t> function</a:t>
            </a:r>
          </a:p>
          <a:p>
            <a:pPr lvl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>			cout.</a:t>
            </a:r>
            <a:r>
              <a:rPr lang="en-US" altLang="en-US" b="1">
                <a:solidFill>
                  <a:schemeClr val="hlink"/>
                </a:solidFill>
              </a:rPr>
              <a:t>unsetf</a:t>
            </a:r>
            <a:r>
              <a:rPr lang="en-US" altLang="en-US"/>
              <a:t>(ios::showpos);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causes the program to stop printing plus signs on</a:t>
            </a:r>
            <a:br>
              <a:rPr lang="en-US" altLang="en-US"/>
            </a:br>
            <a:r>
              <a:rPr lang="en-US" altLang="en-US"/>
              <a:t>positive numbers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FD10940-AD60-4609-805F-4470948E1964}" type="slidenum">
              <a:rPr lang="en-US" altLang="en-US"/>
              <a:pPr/>
              <a:t>43</a:t>
            </a:fld>
            <a:endParaRPr lang="en-CA" alt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Manipulators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>
                <a:solidFill>
                  <a:schemeClr val="tx2"/>
                </a:solidFill>
              </a:rPr>
              <a:t>manipulator</a:t>
            </a:r>
            <a:r>
              <a:rPr lang="en-US" altLang="en-US"/>
              <a:t> is a function called in a </a:t>
            </a:r>
            <a:br>
              <a:rPr lang="en-US" altLang="en-US"/>
            </a:br>
            <a:r>
              <a:rPr lang="en-US" altLang="en-US"/>
              <a:t>nontraditional way</a:t>
            </a:r>
          </a:p>
          <a:p>
            <a:pPr lvl="1"/>
            <a:r>
              <a:rPr lang="en-US" altLang="en-US"/>
              <a:t>Manipulators in turn call member functions</a:t>
            </a:r>
          </a:p>
          <a:p>
            <a:pPr lvl="1"/>
            <a:r>
              <a:rPr lang="en-US" altLang="en-US"/>
              <a:t>Manipulators may or may not have arguments</a:t>
            </a:r>
          </a:p>
          <a:p>
            <a:pPr lvl="1"/>
            <a:r>
              <a:rPr lang="en-US" altLang="en-US"/>
              <a:t>Used after the insertion operator (&lt;&lt;) as if the </a:t>
            </a:r>
            <a:br>
              <a:rPr lang="en-US" altLang="en-US"/>
            </a:br>
            <a:r>
              <a:rPr lang="en-US" altLang="en-US"/>
              <a:t>manipulator function call is an output item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346E17C-D99A-4B8E-A94C-87280B529CD0}" type="slidenum">
              <a:rPr lang="en-US" altLang="en-US"/>
              <a:pPr/>
              <a:t>44</a:t>
            </a:fld>
            <a:endParaRPr lang="en-CA" alt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setw Manipulator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setw</a:t>
            </a:r>
            <a:r>
              <a:rPr lang="en-US" altLang="en-US"/>
              <a:t> does the same task as the member </a:t>
            </a:r>
            <a:br>
              <a:rPr lang="en-US" altLang="en-US"/>
            </a:br>
            <a:r>
              <a:rPr lang="en-US" altLang="en-US"/>
              <a:t>function width</a:t>
            </a:r>
          </a:p>
          <a:p>
            <a:pPr lvl="1"/>
            <a:r>
              <a:rPr lang="en-US" altLang="en-US"/>
              <a:t>setw calls the width function to set spaces for output</a:t>
            </a:r>
          </a:p>
          <a:p>
            <a:r>
              <a:rPr lang="en-US" altLang="en-US"/>
              <a:t>Example:    </a:t>
            </a:r>
            <a:r>
              <a:rPr lang="en-US" altLang="en-US" sz="2800" b="1"/>
              <a:t>cout &lt;&lt; "Start" &lt;&lt; setw(4) &lt;&lt; 10</a:t>
            </a:r>
            <a:br>
              <a:rPr lang="en-US" altLang="en-US" sz="2800" b="1"/>
            </a:br>
            <a:r>
              <a:rPr lang="en-US" altLang="en-US" sz="2800" b="1"/>
              <a:t>     			    &lt;&lt; setw(4) &lt;&lt; setw(6) &lt;&lt; 30;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</a:t>
            </a:r>
            <a:r>
              <a:rPr lang="en-US" altLang="en-US" sz="2800"/>
              <a:t>produces:    Start     10      20        30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2678113" y="5659438"/>
            <a:ext cx="186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Two Spaces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5126038" y="5659438"/>
            <a:ext cx="191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Four Spaces</a:t>
            </a:r>
          </a:p>
        </p:txBody>
      </p:sp>
      <p:sp>
        <p:nvSpPr>
          <p:cNvPr id="914438" name="Line 6"/>
          <p:cNvSpPr>
            <a:spLocks noChangeShapeType="1"/>
          </p:cNvSpPr>
          <p:nvPr/>
        </p:nvSpPr>
        <p:spPr bwMode="auto">
          <a:xfrm flipV="1">
            <a:off x="3657600" y="4991100"/>
            <a:ext cx="36195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39" name="Line 7"/>
          <p:cNvSpPr>
            <a:spLocks noChangeShapeType="1"/>
          </p:cNvSpPr>
          <p:nvPr/>
        </p:nvSpPr>
        <p:spPr bwMode="auto">
          <a:xfrm flipV="1">
            <a:off x="3676650" y="5067300"/>
            <a:ext cx="11811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0" name="Line 8"/>
          <p:cNvSpPr>
            <a:spLocks noChangeShapeType="1"/>
          </p:cNvSpPr>
          <p:nvPr/>
        </p:nvSpPr>
        <p:spPr bwMode="auto">
          <a:xfrm flipV="1">
            <a:off x="5886450" y="5048250"/>
            <a:ext cx="0" cy="6286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1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6" grpId="0"/>
      <p:bldP spid="914437" grpId="0"/>
      <p:bldP spid="914438" grpId="0" animBg="1"/>
      <p:bldP spid="914439" grpId="0" animBg="1"/>
      <p:bldP spid="9144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B89D560-03F2-4BFB-86B9-6698A03E9115}" type="slidenum">
              <a:rPr lang="en-US" altLang="en-US"/>
              <a:pPr/>
              <a:t>45</a:t>
            </a:fld>
            <a:endParaRPr lang="en-CA" alt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The setprecision Manipulator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chemeClr val="tx2"/>
                </a:solidFill>
              </a:rPr>
              <a:t>setprecision</a:t>
            </a:r>
            <a:r>
              <a:rPr lang="en-US" altLang="en-US"/>
              <a:t> does the same task as the member </a:t>
            </a:r>
            <a:br>
              <a:rPr lang="en-US" altLang="en-US"/>
            </a:br>
            <a:r>
              <a:rPr lang="en-US" altLang="en-US"/>
              <a:t>function precision</a:t>
            </a:r>
            <a:r>
              <a:rPr lang="en-US" altLang="en-US" sz="2800"/>
              <a:t>	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/>
              <a:t>Example:</a:t>
            </a:r>
            <a:r>
              <a:rPr lang="en-US" altLang="en-US" sz="2800"/>
              <a:t>   	cout.setf(ios::fixed);</a:t>
            </a:r>
            <a:br>
              <a:rPr lang="en-US" altLang="en-US" sz="2800"/>
            </a:br>
            <a:r>
              <a:rPr lang="en-US" altLang="en-US" sz="2800"/>
              <a:t>   			cout.setf(ios::showpoint);</a:t>
            </a:r>
            <a:br>
              <a:rPr lang="en-US" altLang="en-US" sz="2800"/>
            </a:br>
            <a:r>
              <a:rPr lang="en-US" altLang="en-US" sz="2800"/>
              <a:t> 			cout &lt;&lt; "$" &lt;&lt; </a:t>
            </a:r>
            <a:r>
              <a:rPr lang="en-US" altLang="en-US" sz="2800" b="1">
                <a:solidFill>
                  <a:schemeClr val="hlink"/>
                </a:solidFill>
              </a:rPr>
              <a:t>setprecision(2)</a:t>
            </a:r>
            <a:br>
              <a:rPr lang="en-US" altLang="en-US" sz="2800" b="1">
                <a:solidFill>
                  <a:schemeClr val="hlink"/>
                </a:solidFill>
              </a:rPr>
            </a:br>
            <a:r>
              <a:rPr lang="en-US" altLang="en-US" sz="2800"/>
              <a:t>				&lt;&lt; 10.3  &lt;&lt; endl</a:t>
            </a:r>
            <a:br>
              <a:rPr lang="en-US" altLang="en-US" sz="2800"/>
            </a:br>
            <a:r>
              <a:rPr lang="en-US" altLang="en-US" sz="2800"/>
              <a:t>				&lt;&lt; "$" &lt;&lt; 20.5 &lt;&lt; endl;</a:t>
            </a:r>
            <a:br>
              <a:rPr lang="en-US" altLang="en-US" sz="2800"/>
            </a:br>
            <a:r>
              <a:rPr lang="en-US" altLang="en-US" sz="2800"/>
              <a:t>    	</a:t>
            </a:r>
            <a:br>
              <a:rPr lang="en-US" altLang="en-US" sz="2800"/>
            </a:br>
            <a:r>
              <a:rPr lang="en-US" altLang="en-US" sz="2800"/>
              <a:t>	   produces:  $10.30</a:t>
            </a:r>
            <a:br>
              <a:rPr lang="en-US" altLang="en-US" sz="2800"/>
            </a:br>
            <a:r>
              <a:rPr lang="en-US" altLang="en-US" sz="2800"/>
              <a:t> 			$20.50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setprecision setting stays in effect until changed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BF343BC-7AC2-420E-BA1D-317EAA395F0F}" type="slidenum">
              <a:rPr lang="en-US" altLang="en-US"/>
              <a:pPr/>
              <a:t>46</a:t>
            </a:fld>
            <a:endParaRPr lang="en-CA" alt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Manipulator Definitions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manipulators setw and setprecision are </a:t>
            </a:r>
            <a:br>
              <a:rPr lang="en-US" altLang="en-US"/>
            </a:br>
            <a:r>
              <a:rPr lang="en-US" altLang="en-US"/>
              <a:t>defined in the </a:t>
            </a:r>
            <a:r>
              <a:rPr lang="en-US" altLang="en-US" b="1">
                <a:solidFill>
                  <a:schemeClr val="tx2"/>
                </a:solidFill>
              </a:rPr>
              <a:t>iomanip</a:t>
            </a:r>
            <a:r>
              <a:rPr lang="en-US" altLang="en-US"/>
              <a:t> library</a:t>
            </a:r>
          </a:p>
          <a:p>
            <a:pPr lvl="1"/>
            <a:r>
              <a:rPr lang="en-US" altLang="en-US"/>
              <a:t>To use these manipulators, add these lines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	#include &lt;iomanip&gt;</a:t>
            </a:r>
            <a:br>
              <a:rPr lang="en-US" altLang="en-US"/>
            </a:br>
            <a:r>
              <a:rPr lang="en-US" altLang="en-US"/>
              <a:t>			using namespace std;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1C62920-656D-4780-9F32-41B94652524E}" type="slidenum">
              <a:rPr lang="en-US" altLang="en-US"/>
              <a:pPr/>
              <a:t>47</a:t>
            </a:fld>
            <a:endParaRPr lang="en-CA" alt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Stream Names as Arguments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Streams can be arguments to a function</a:t>
            </a:r>
          </a:p>
          <a:p>
            <a:pPr lvl="1"/>
            <a:r>
              <a:rPr lang="en-US" altLang="en-US"/>
              <a:t>The function's formal parameter for the stream</a:t>
            </a:r>
            <a:br>
              <a:rPr lang="en-US" altLang="en-US"/>
            </a:br>
            <a:r>
              <a:rPr lang="en-US" altLang="en-US" u="sng"/>
              <a:t>must</a:t>
            </a:r>
            <a:r>
              <a:rPr lang="en-US" altLang="en-US"/>
              <a:t> be call-by-reference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Example:   </a:t>
            </a:r>
            <a:r>
              <a:rPr lang="en-US" altLang="en-US" sz="2800"/>
              <a:t>void make_neat(</a:t>
            </a:r>
            <a:r>
              <a:rPr lang="en-US" altLang="en-US" sz="2800" b="1">
                <a:solidFill>
                  <a:schemeClr val="hlink"/>
                </a:solidFill>
              </a:rPr>
              <a:t>ifstream&amp;  messy_file, </a:t>
            </a:r>
            <a:br>
              <a:rPr lang="en-US" altLang="en-US" sz="2800" b="1">
                <a:solidFill>
                  <a:schemeClr val="hlink"/>
                </a:solidFill>
              </a:rPr>
            </a:br>
            <a:r>
              <a:rPr lang="en-US" altLang="en-US" sz="2800" b="1">
                <a:solidFill>
                  <a:schemeClr val="hlink"/>
                </a:solidFill>
              </a:rPr>
              <a:t>                                               ofstream&amp;  neat_file</a:t>
            </a:r>
            <a:r>
              <a:rPr lang="en-US" altLang="en-US" sz="2800"/>
              <a:t>);</a:t>
            </a:r>
            <a:br>
              <a:rPr lang="en-US" altLang="en-US" sz="2800"/>
            </a:br>
            <a:endParaRPr lang="en-US" alt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093647D-39D5-4A80-A7C3-BA3012FA954E}" type="slidenum">
              <a:rPr lang="en-US" altLang="en-US"/>
              <a:pPr/>
              <a:t>48</a:t>
            </a:fld>
            <a:endParaRPr lang="en-CA" alt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End of The File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Input files used by a program may vary in length</a:t>
            </a:r>
          </a:p>
          <a:p>
            <a:pPr lvl="1"/>
            <a:r>
              <a:rPr lang="en-US" altLang="en-US"/>
              <a:t>Programs may not be able to assume the number</a:t>
            </a:r>
            <a:br>
              <a:rPr lang="en-US" altLang="en-US"/>
            </a:br>
            <a:r>
              <a:rPr lang="en-US" altLang="en-US"/>
              <a:t>of items in the file</a:t>
            </a:r>
          </a:p>
          <a:p>
            <a:r>
              <a:rPr lang="en-US" altLang="en-US"/>
              <a:t>A way to know the end of the file is reached:</a:t>
            </a:r>
          </a:p>
          <a:p>
            <a:pPr lvl="1"/>
            <a:r>
              <a:rPr lang="en-US" altLang="en-US"/>
              <a:t>The boolean expression </a:t>
            </a:r>
            <a:r>
              <a:rPr lang="en-US" altLang="en-US" b="1">
                <a:solidFill>
                  <a:schemeClr val="tx2"/>
                </a:solidFill>
              </a:rPr>
              <a:t>(in_stream &gt;&gt; next)</a:t>
            </a:r>
          </a:p>
          <a:p>
            <a:pPr lvl="2"/>
            <a:r>
              <a:rPr lang="en-US" altLang="en-US"/>
              <a:t>Reads a value from in_stream and stores it in next</a:t>
            </a:r>
          </a:p>
          <a:p>
            <a:pPr lvl="2"/>
            <a:r>
              <a:rPr lang="en-US" altLang="en-US"/>
              <a:t>True if a value can be read and stored in next</a:t>
            </a:r>
          </a:p>
          <a:p>
            <a:pPr lvl="2"/>
            <a:r>
              <a:rPr lang="en-US" altLang="en-US"/>
              <a:t>False if there is not a value to be read (the end of the file)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7B6DDC6-1B5F-4A4A-845A-5B56D34C339C}" type="slidenum">
              <a:rPr lang="en-US" altLang="en-US"/>
              <a:pPr/>
              <a:t>49</a:t>
            </a:fld>
            <a:endParaRPr lang="en-CA" alt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End of File Example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calculate the average of the numbers in a file</a:t>
            </a:r>
          </a:p>
          <a:p>
            <a:pPr lvl="1"/>
            <a:r>
              <a:rPr lang="en-US" altLang="en-US"/>
              <a:t> 	          double next, sum = 0;</a:t>
            </a:r>
            <a:br>
              <a:rPr lang="en-US" altLang="en-US"/>
            </a:br>
            <a:r>
              <a:rPr lang="en-US" altLang="en-US"/>
              <a:t> 		int count = 0;</a:t>
            </a:r>
            <a:br>
              <a:rPr lang="en-US" altLang="en-US"/>
            </a:br>
            <a:r>
              <a:rPr lang="en-US" altLang="en-US"/>
              <a:t> 		while(in_stream &gt;&gt; next)</a:t>
            </a:r>
            <a:br>
              <a:rPr lang="en-US" altLang="en-US"/>
            </a:br>
            <a:r>
              <a:rPr lang="en-US" altLang="en-US"/>
              <a:t>  	{</a:t>
            </a:r>
            <a:br>
              <a:rPr lang="en-US" altLang="en-US"/>
            </a:br>
            <a:r>
              <a:rPr lang="en-US" altLang="en-US"/>
              <a:t>			sum = sum + next;</a:t>
            </a:r>
            <a:br>
              <a:rPr lang="en-US" altLang="en-US"/>
            </a:br>
            <a:r>
              <a:rPr lang="en-US" altLang="en-US"/>
              <a:t> 			count++;</a:t>
            </a:r>
            <a:br>
              <a:rPr lang="en-US" altLang="en-US"/>
            </a:br>
            <a:r>
              <a:rPr lang="en-US" altLang="en-US"/>
              <a:t> 		}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   double average = sum / count;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3C1DCE2-756C-4F37-8ED2-5429E207A61C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Objects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Objects are special variables that</a:t>
            </a:r>
          </a:p>
          <a:p>
            <a:pPr lvl="1"/>
            <a:r>
              <a:rPr lang="en-US" altLang="en-US"/>
              <a:t>Have their own special-purpose functions</a:t>
            </a:r>
          </a:p>
          <a:p>
            <a:pPr lvl="1"/>
            <a:r>
              <a:rPr lang="en-US" altLang="en-US"/>
              <a:t>Set C++ apart from earlier programming languages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1A321C4-FD7D-4716-A012-08C005C4D3B7}" type="slidenum">
              <a:rPr lang="en-US" altLang="en-US"/>
              <a:pPr/>
              <a:t>50</a:t>
            </a:fld>
            <a:endParaRPr lang="en-CA" alt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Stream Arguments </a:t>
            </a:r>
            <a:br>
              <a:rPr lang="en-US" altLang="en-US" sz="4800"/>
            </a:br>
            <a:r>
              <a:rPr lang="en-US" altLang="en-US" sz="4800"/>
              <a:t>and Namespaces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Using</a:t>
            </a:r>
            <a:r>
              <a:rPr lang="en-US" altLang="en-US"/>
              <a:t> directives have been local to function </a:t>
            </a:r>
            <a:br>
              <a:rPr lang="en-US" altLang="en-US"/>
            </a:br>
            <a:r>
              <a:rPr lang="en-US" altLang="en-US"/>
              <a:t>definitions in the examples so far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When parameter type names are in a namespace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using</a:t>
            </a:r>
            <a:r>
              <a:rPr lang="en-US" altLang="en-US"/>
              <a:t> directive must be </a:t>
            </a:r>
            <a:r>
              <a:rPr lang="en-US" altLang="en-US" u="sng"/>
              <a:t>outside the function</a:t>
            </a:r>
            <a:r>
              <a:rPr lang="en-US" altLang="en-US"/>
              <a:t> so</a:t>
            </a:r>
            <a:br>
              <a:rPr lang="en-US" altLang="en-US"/>
            </a:br>
            <a:r>
              <a:rPr lang="en-US" altLang="en-US"/>
              <a:t>C++ will understand the parameter type names such</a:t>
            </a:r>
            <a:br>
              <a:rPr lang="en-US" altLang="en-US"/>
            </a:br>
            <a:r>
              <a:rPr lang="en-US" altLang="en-US"/>
              <a:t>as ifstream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Easy solution is to place the using directive at the</a:t>
            </a:r>
            <a:br>
              <a:rPr lang="en-US" altLang="en-US"/>
            </a:br>
            <a:r>
              <a:rPr lang="en-US" altLang="en-US"/>
              <a:t>beginning of the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Many experts do not approve as this does not allow </a:t>
            </a:r>
            <a:br>
              <a:rPr lang="en-US" altLang="en-US"/>
            </a:br>
            <a:r>
              <a:rPr lang="en-US" altLang="en-US"/>
              <a:t>using multiple namespaces with names in common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55D9F82-1D1F-49F7-B902-4BEA2BC7F0FD}" type="slidenum">
              <a:rPr lang="en-US" altLang="en-US"/>
              <a:pPr/>
              <a:t>51</a:t>
            </a:fld>
            <a:endParaRPr lang="en-CA" alt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Program Example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program in Display 5.6…</a:t>
            </a:r>
          </a:p>
          <a:p>
            <a:pPr lvl="1"/>
            <a:r>
              <a:rPr lang="en-US" altLang="en-US"/>
              <a:t>Takes input from rawdata.dat</a:t>
            </a:r>
          </a:p>
          <a:p>
            <a:pPr lvl="1"/>
            <a:r>
              <a:rPr lang="en-US" altLang="en-US"/>
              <a:t>Writes output to the screen and to neat.dat</a:t>
            </a:r>
          </a:p>
          <a:p>
            <a:pPr lvl="2"/>
            <a:r>
              <a:rPr lang="en-US" altLang="en-US"/>
              <a:t>Formatting instructions are used to create a neater layout</a:t>
            </a:r>
          </a:p>
          <a:p>
            <a:pPr lvl="2"/>
            <a:r>
              <a:rPr lang="en-US" altLang="en-US"/>
              <a:t>Numbers are written one per line in a field width of 12</a:t>
            </a:r>
          </a:p>
          <a:p>
            <a:pPr lvl="2"/>
            <a:r>
              <a:rPr lang="en-US" altLang="en-US"/>
              <a:t>Each number is written with 5 digits after the decimal point</a:t>
            </a:r>
          </a:p>
          <a:p>
            <a:pPr lvl="2"/>
            <a:r>
              <a:rPr lang="en-US" altLang="en-US"/>
              <a:t>Each number is written with a plus or minus sign</a:t>
            </a:r>
          </a:p>
          <a:p>
            <a:pPr lvl="1"/>
            <a:r>
              <a:rPr lang="en-US" altLang="en-US"/>
              <a:t>Uses function make_neat that has formal parameters</a:t>
            </a:r>
            <a:br>
              <a:rPr lang="en-US" altLang="en-US"/>
            </a:br>
            <a:r>
              <a:rPr lang="en-US" altLang="en-US"/>
              <a:t>for the input-file stream and output-file stream</a:t>
            </a:r>
          </a:p>
        </p:txBody>
      </p:sp>
      <p:sp>
        <p:nvSpPr>
          <p:cNvPr id="9226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87413" y="58499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5.6 (1)</a:t>
            </a:r>
          </a:p>
        </p:txBody>
      </p:sp>
      <p:sp>
        <p:nvSpPr>
          <p:cNvPr id="92262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354388" y="58499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5.6 (2)</a:t>
            </a:r>
          </a:p>
        </p:txBody>
      </p:sp>
      <p:sp>
        <p:nvSpPr>
          <p:cNvPr id="9226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21363" y="58499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5.6 (3)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8" grpId="0" animBg="1"/>
      <p:bldP spid="922629" grpId="0" animBg="1"/>
      <p:bldP spid="9226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E32E25C-B503-4FBA-A908-CD2F119A16A7}" type="slidenum">
              <a:rPr lang="en-US" altLang="en-US"/>
              <a:pPr/>
              <a:t>52</a:t>
            </a:fld>
            <a:endParaRPr lang="en-CA" alt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5.2 Conclusion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Show the output produced when the following line </a:t>
            </a:r>
            <a:br>
              <a:rPr lang="en-US" altLang="en-US"/>
            </a:br>
            <a:r>
              <a:rPr lang="en-US" altLang="en-US"/>
              <a:t>is executed?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cout &lt;&lt; "*" &lt;&lt; setw(3) &lt;&lt; 12345 &lt;&lt; "*" endl;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Describe the effect of each of these flags?</a:t>
            </a:r>
            <a:br>
              <a:rPr lang="en-US" altLang="en-US"/>
            </a:br>
            <a:r>
              <a:rPr lang="en-US" altLang="en-US"/>
              <a:t>Ios::fixed 	ios::scientific	ios::showpoint</a:t>
            </a:r>
            <a:br>
              <a:rPr lang="en-US" altLang="en-US"/>
            </a:br>
            <a:r>
              <a:rPr lang="en-US" altLang="en-US"/>
              <a:t>ios::right	ios::right		ios::showpos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318C0B1-8161-453D-8C5E-D598C502E567}" type="slidenum">
              <a:rPr lang="en-US" altLang="en-US"/>
              <a:pPr/>
              <a:t>53</a:t>
            </a:fld>
            <a:endParaRPr lang="en-CA" altLang="en-US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Character I/O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data is input and output as characters</a:t>
            </a:r>
          </a:p>
          <a:p>
            <a:pPr lvl="1"/>
            <a:r>
              <a:rPr lang="en-US" altLang="en-US"/>
              <a:t>Output of the number 10 is two characters '1' and '0'</a:t>
            </a:r>
          </a:p>
          <a:p>
            <a:pPr lvl="1"/>
            <a:r>
              <a:rPr lang="en-US" altLang="en-US"/>
              <a:t>Input of the number 10 is also done as '1' and '0'</a:t>
            </a:r>
          </a:p>
          <a:p>
            <a:pPr lvl="1"/>
            <a:r>
              <a:rPr lang="en-US" altLang="en-US"/>
              <a:t>Interpretation of 10 as the number 10 or as characters</a:t>
            </a:r>
            <a:br>
              <a:rPr lang="en-US" altLang="en-US"/>
            </a:br>
            <a:r>
              <a:rPr lang="en-US" altLang="en-US"/>
              <a:t>depends on the program</a:t>
            </a:r>
          </a:p>
          <a:p>
            <a:pPr lvl="1"/>
            <a:r>
              <a:rPr lang="en-US" altLang="en-US"/>
              <a:t>Conversion between characters and numbers is</a:t>
            </a:r>
            <a:br>
              <a:rPr lang="en-US" altLang="en-US"/>
            </a:br>
            <a:r>
              <a:rPr lang="en-US" altLang="en-US"/>
              <a:t>usually automatic</a:t>
            </a: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618DBC-F171-483A-8A8D-BB4930FCABCD}" type="slidenum">
              <a:rPr lang="en-US" altLang="en-US"/>
              <a:pPr/>
              <a:t>54</a:t>
            </a:fld>
            <a:endParaRPr lang="en-CA" alt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Low Level Character I/O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Low level C++ functions for character I/O</a:t>
            </a:r>
          </a:p>
          <a:p>
            <a:pPr lvl="1"/>
            <a:r>
              <a:rPr lang="en-US" altLang="en-US"/>
              <a:t>Perform character input and output </a:t>
            </a:r>
          </a:p>
          <a:p>
            <a:pPr lvl="1"/>
            <a:r>
              <a:rPr lang="en-US" altLang="en-US"/>
              <a:t>Do not perform automatic conversions</a:t>
            </a:r>
          </a:p>
          <a:p>
            <a:pPr lvl="1"/>
            <a:r>
              <a:rPr lang="en-US" altLang="en-US"/>
              <a:t>Allow you to do input and output in anyway you</a:t>
            </a:r>
            <a:br>
              <a:rPr lang="en-US" altLang="en-US"/>
            </a:br>
            <a:r>
              <a:rPr lang="en-US" altLang="en-US"/>
              <a:t>can devise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CB7EC85-A22D-4714-8532-C7C2CE0DF852}" type="slidenum">
              <a:rPr lang="en-US" altLang="en-US"/>
              <a:pPr/>
              <a:t>55</a:t>
            </a:fld>
            <a:endParaRPr lang="en-CA" alt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Member Function get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Function</a:t>
            </a:r>
            <a:r>
              <a:rPr lang="en-US" altLang="en-US" b="1">
                <a:solidFill>
                  <a:schemeClr val="tx2"/>
                </a:solidFill>
              </a:rPr>
              <a:t> get</a:t>
            </a:r>
          </a:p>
          <a:p>
            <a:pPr lvl="1"/>
            <a:r>
              <a:rPr lang="en-US" altLang="en-US"/>
              <a:t>Member function of every input stream</a:t>
            </a:r>
          </a:p>
          <a:p>
            <a:pPr lvl="1"/>
            <a:r>
              <a:rPr lang="en-US" altLang="en-US"/>
              <a:t>Reads one character from an input stream</a:t>
            </a:r>
          </a:p>
          <a:p>
            <a:pPr lvl="1"/>
            <a:r>
              <a:rPr lang="en-US" altLang="en-US"/>
              <a:t>Stores the character read in a variable of type char,</a:t>
            </a:r>
            <a:br>
              <a:rPr lang="en-US" altLang="en-US"/>
            </a:br>
            <a:r>
              <a:rPr lang="en-US" altLang="en-US"/>
              <a:t>the single argument the function takes</a:t>
            </a:r>
          </a:p>
          <a:p>
            <a:pPr lvl="1"/>
            <a:r>
              <a:rPr lang="en-US" altLang="en-US"/>
              <a:t>Does not use the extraction operator (&gt;&gt;) </a:t>
            </a:r>
            <a:br>
              <a:rPr lang="en-US" altLang="en-US"/>
            </a:br>
            <a:r>
              <a:rPr lang="en-US" altLang="en-US"/>
              <a:t>which performs some automatic work</a:t>
            </a:r>
          </a:p>
          <a:p>
            <a:pPr lvl="1"/>
            <a:r>
              <a:rPr lang="en-US" altLang="en-US"/>
              <a:t>Does not skip blanks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F509A62-7EDF-48CD-B819-FF18061FD42E}" type="slidenum">
              <a:rPr lang="en-US" altLang="en-US"/>
              <a:pPr/>
              <a:t>56</a:t>
            </a:fld>
            <a:endParaRPr lang="en-CA" altLang="en-US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Using get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lines use </a:t>
            </a:r>
            <a:r>
              <a:rPr lang="en-US" altLang="en-US">
                <a:solidFill>
                  <a:schemeClr val="tx2"/>
                </a:solidFill>
              </a:rPr>
              <a:t>get</a:t>
            </a:r>
            <a:r>
              <a:rPr lang="en-US" altLang="en-US"/>
              <a:t> to read a character and store </a:t>
            </a:r>
            <a:br>
              <a:rPr lang="en-US" altLang="en-US"/>
            </a:br>
            <a:r>
              <a:rPr lang="en-US" altLang="en-US"/>
              <a:t>it in the variable next_symbol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char next_symbol;</a:t>
            </a:r>
            <a:br>
              <a:rPr lang="en-US" altLang="en-US"/>
            </a:br>
            <a:r>
              <a:rPr lang="en-US" altLang="en-US"/>
              <a:t>               cin.get(next_symbol);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Any character will be read with these statements</a:t>
            </a:r>
          </a:p>
          <a:p>
            <a:pPr lvl="2"/>
            <a:r>
              <a:rPr lang="en-US" altLang="en-US"/>
              <a:t>Blank spaces too!</a:t>
            </a:r>
          </a:p>
          <a:p>
            <a:pPr lvl="2"/>
            <a:r>
              <a:rPr lang="en-US" altLang="en-US"/>
              <a:t>'\n' too!  (The newline character)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CBCD857-EFA5-4326-A847-EC9B1670F80D}" type="slidenum">
              <a:rPr lang="en-US" altLang="en-US"/>
              <a:pPr/>
              <a:t>57</a:t>
            </a:fld>
            <a:endParaRPr lang="en-CA" alt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get Syntax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input_stream</a:t>
            </a:r>
            <a:r>
              <a:rPr lang="en-US" altLang="en-US" sz="3600" b="1"/>
              <a:t>.</a:t>
            </a:r>
            <a:r>
              <a:rPr lang="en-US" altLang="en-US"/>
              <a:t>get(</a:t>
            </a:r>
            <a:r>
              <a:rPr lang="en-US" altLang="en-US" i="1"/>
              <a:t>char_variable</a:t>
            </a:r>
            <a:r>
              <a:rPr lang="en-US" altLang="en-US"/>
              <a:t>);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Examples:   	char  next_symbol;</a:t>
            </a:r>
            <a:br>
              <a:rPr lang="en-US" altLang="en-US"/>
            </a:br>
            <a:r>
              <a:rPr lang="en-US" altLang="en-US"/>
              <a:t>			cin</a:t>
            </a:r>
            <a:r>
              <a:rPr lang="en-US" altLang="en-US" sz="3600" b="1"/>
              <a:t>.</a:t>
            </a:r>
            <a:r>
              <a:rPr lang="en-US" altLang="en-US"/>
              <a:t>get(next_symbol);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	ifstream  in_stream;</a:t>
            </a:r>
            <a:br>
              <a:rPr lang="en-US" altLang="en-US"/>
            </a:br>
            <a:r>
              <a:rPr lang="en-US" altLang="en-US"/>
              <a:t>			in_stream</a:t>
            </a:r>
            <a:r>
              <a:rPr lang="en-US" altLang="en-US" sz="3600" b="1"/>
              <a:t>.</a:t>
            </a:r>
            <a:r>
              <a:rPr lang="en-US" altLang="en-US"/>
              <a:t>open("infile</a:t>
            </a:r>
            <a:r>
              <a:rPr lang="en-US" altLang="en-US" sz="3600" b="1"/>
              <a:t>.</a:t>
            </a:r>
            <a:r>
              <a:rPr lang="en-US" altLang="en-US"/>
              <a:t>dat");</a:t>
            </a:r>
            <a:br>
              <a:rPr lang="en-US" altLang="en-US"/>
            </a:br>
            <a:r>
              <a:rPr lang="en-US" altLang="en-US"/>
              <a:t>			in_stream</a:t>
            </a:r>
            <a:r>
              <a:rPr lang="en-US" altLang="en-US" sz="3600" b="1"/>
              <a:t>.</a:t>
            </a:r>
            <a:r>
              <a:rPr lang="en-US" altLang="en-US"/>
              <a:t>get(next_symbol);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5D5175E-941F-4305-BB91-B5D465140C8B}" type="slidenum">
              <a:rPr lang="en-US" altLang="en-US"/>
              <a:pPr/>
              <a:t>58</a:t>
            </a:fld>
            <a:endParaRPr lang="en-CA" alt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More About get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this code:	</a:t>
            </a:r>
            <a:r>
              <a:rPr lang="en-US" altLang="en-US" sz="2800"/>
              <a:t>char c1, c2, c3;</a:t>
            </a:r>
            <a:br>
              <a:rPr lang="en-US" altLang="en-US" sz="2800"/>
            </a:br>
            <a:r>
              <a:rPr lang="en-US" altLang="en-US" sz="2800"/>
              <a:t>				cin.get(c1);</a:t>
            </a:r>
            <a:br>
              <a:rPr lang="en-US" altLang="en-US" sz="2800"/>
            </a:br>
            <a:r>
              <a:rPr lang="en-US" altLang="en-US" sz="2800"/>
              <a:t>				cin.get(c2);</a:t>
            </a:r>
            <a:br>
              <a:rPr lang="en-US" altLang="en-US" sz="2800"/>
            </a:br>
            <a:r>
              <a:rPr lang="en-US" altLang="en-US" sz="2800"/>
              <a:t>				cin.get(c3);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and this input:</a:t>
            </a:r>
            <a:br>
              <a:rPr lang="en-US" altLang="en-US"/>
            </a:br>
            <a:r>
              <a:rPr lang="en-US" altLang="en-US"/>
              <a:t> 				</a:t>
            </a:r>
            <a:r>
              <a:rPr lang="en-US" altLang="en-US" sz="2800"/>
              <a:t>AB</a:t>
            </a:r>
            <a:br>
              <a:rPr lang="en-US" altLang="en-US" sz="2800"/>
            </a:br>
            <a:r>
              <a:rPr lang="en-US" altLang="en-US" sz="2800"/>
              <a:t> 				CD</a:t>
            </a:r>
          </a:p>
          <a:p>
            <a:pPr>
              <a:lnSpc>
                <a:spcPct val="90000"/>
              </a:lnSpc>
            </a:pPr>
            <a:r>
              <a:rPr lang="en-US" altLang="en-US"/>
              <a:t>c1 = 'A' 			c2 = 'B' 		c3 = '\n'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cin &gt;&gt; c1 &gt;&gt; c2 &gt;&gt; c3;   would place 'C' in c3</a:t>
            </a:r>
            <a:br>
              <a:rPr lang="en-US" altLang="en-US"/>
            </a:br>
            <a:r>
              <a:rPr lang="en-US" altLang="en-US"/>
              <a:t>(the "&gt;&gt;" operator skips the newline character)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57CFCBF-96E0-4889-8499-160D48671D76}" type="slidenum">
              <a:rPr lang="en-US" altLang="en-US"/>
              <a:pPr/>
              <a:t>59</a:t>
            </a:fld>
            <a:endParaRPr lang="en-CA" altLang="en-US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End of The Line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read and echo a line of input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Look for '\n' at the end of the input line:</a:t>
            </a:r>
            <a:br>
              <a:rPr lang="en-US" altLang="en-US"/>
            </a:br>
            <a:r>
              <a:rPr lang="en-US" altLang="en-US"/>
              <a:t>         </a:t>
            </a:r>
            <a:r>
              <a:rPr lang="en-US" altLang="en-US" sz="2400" b="1"/>
              <a:t> </a:t>
            </a:r>
            <a:r>
              <a:rPr lang="en-US" altLang="en-US" b="1"/>
              <a:t>cout&lt;&lt;"Enter a line of input and I will "</a:t>
            </a:r>
            <a:br>
              <a:rPr lang="en-US" altLang="en-US" b="1"/>
            </a:br>
            <a:r>
              <a:rPr lang="en-US" altLang="en-US" b="1"/>
              <a:t>                  &lt;&lt; "echo it.\n";</a:t>
            </a:r>
            <a:br>
              <a:rPr lang="en-US" altLang="en-US" b="1"/>
            </a:br>
            <a:r>
              <a:rPr lang="en-US" altLang="en-US" b="1"/>
              <a:t>	        char symbol;</a:t>
            </a:r>
            <a:br>
              <a:rPr lang="en-US" altLang="en-US" b="1"/>
            </a:br>
            <a:r>
              <a:rPr lang="en-US" altLang="en-US" b="1"/>
              <a:t>           do</a:t>
            </a:r>
            <a:br>
              <a:rPr lang="en-US" altLang="en-US" b="1"/>
            </a:br>
            <a:r>
              <a:rPr lang="en-US" altLang="en-US" b="1"/>
              <a:t>           {</a:t>
            </a:r>
            <a:br>
              <a:rPr lang="en-US" altLang="en-US" b="1"/>
            </a:br>
            <a:r>
              <a:rPr lang="en-US" altLang="en-US" b="1"/>
              <a:t>      	    </a:t>
            </a:r>
            <a:r>
              <a:rPr lang="en-US" altLang="en-US" b="1">
                <a:solidFill>
                  <a:schemeClr val="hlink"/>
                </a:solidFill>
              </a:rPr>
              <a:t>cin.get(symbol)</a:t>
            </a:r>
            <a:r>
              <a:rPr lang="en-US" altLang="en-US" b="1"/>
              <a:t>;</a:t>
            </a:r>
            <a:br>
              <a:rPr lang="en-US" altLang="en-US" b="1"/>
            </a:br>
            <a:r>
              <a:rPr lang="en-US" altLang="en-US" b="1"/>
              <a:t> 		    cout &lt;&lt; symbol;</a:t>
            </a:r>
            <a:br>
              <a:rPr lang="en-US" altLang="en-US" b="1"/>
            </a:br>
            <a:r>
              <a:rPr lang="en-US" altLang="en-US" b="1"/>
              <a:t>             } while (</a:t>
            </a:r>
            <a:r>
              <a:rPr lang="en-US" altLang="en-US" b="1">
                <a:solidFill>
                  <a:schemeClr val="hlink"/>
                </a:solidFill>
              </a:rPr>
              <a:t>symbol != '\n'</a:t>
            </a:r>
            <a:r>
              <a:rPr lang="en-US" altLang="en-US" b="1"/>
              <a:t>);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 characters, including '\n' will be output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1E6C73B-7EF1-4721-AB13-52329E26BD2A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>
                <a:latin typeface="Arial" panose="020B0604020202020204" pitchFamily="34" charset="0"/>
              </a:rPr>
              <a:t>Streams and Basic File I/O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Files for I/O are the same type of files used to</a:t>
            </a:r>
            <a:br>
              <a:rPr lang="en-US" altLang="en-US"/>
            </a:br>
            <a:r>
              <a:rPr lang="en-US" altLang="en-US"/>
              <a:t>store programs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tx2"/>
                </a:solidFill>
              </a:rPr>
              <a:t>stream</a:t>
            </a:r>
            <a:r>
              <a:rPr lang="en-US" altLang="en-US"/>
              <a:t> is a flow of data.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stream:  Data flows into the program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input stream flows from keyboard, the program will</a:t>
            </a:r>
            <a:br>
              <a:rPr lang="en-US" altLang="en-US"/>
            </a:br>
            <a:r>
              <a:rPr lang="en-US" altLang="en-US"/>
              <a:t>accept data from the keyboard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input stream flows from a file, the program will accept</a:t>
            </a:r>
            <a:br>
              <a:rPr lang="en-US" altLang="en-US"/>
            </a:br>
            <a:r>
              <a:rPr lang="en-US" altLang="en-US"/>
              <a:t>data from the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Output stream:  Data flows out of the program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To the screen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To a file</a:t>
            </a:r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CC0036-AB0C-4858-AAFF-8CA4DAAB4E12}" type="slidenum">
              <a:rPr lang="en-US" altLang="en-US"/>
              <a:pPr/>
              <a:t>60</a:t>
            </a:fld>
            <a:endParaRPr lang="en-CA" alt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'\n ' vs "\n "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'\n'</a:t>
            </a:r>
          </a:p>
          <a:p>
            <a:pPr lvl="1"/>
            <a:r>
              <a:rPr lang="en-US" altLang="en-US"/>
              <a:t>A value of type char</a:t>
            </a:r>
          </a:p>
          <a:p>
            <a:pPr lvl="1"/>
            <a:r>
              <a:rPr lang="en-US" altLang="en-US"/>
              <a:t>Can be stored in a variable of type char</a:t>
            </a:r>
          </a:p>
          <a:p>
            <a:r>
              <a:rPr lang="en-US" altLang="en-US"/>
              <a:t>"\n"</a:t>
            </a:r>
          </a:p>
          <a:p>
            <a:pPr lvl="1"/>
            <a:r>
              <a:rPr lang="en-US" altLang="en-US"/>
              <a:t>A string containing only one character</a:t>
            </a:r>
          </a:p>
          <a:p>
            <a:pPr lvl="1"/>
            <a:r>
              <a:rPr lang="en-US" altLang="en-US" u="sng"/>
              <a:t>Cannot</a:t>
            </a:r>
            <a:r>
              <a:rPr lang="en-US" altLang="en-US"/>
              <a:t> be stored in a variable of type char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In a cout-statement they produce the same result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D3155CE-82B9-4122-8C85-A0B7FE61C819}" type="slidenum">
              <a:rPr lang="en-US" altLang="en-US"/>
              <a:pPr/>
              <a:t>61</a:t>
            </a:fld>
            <a:endParaRPr lang="en-CA" alt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Member Function put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Function put</a:t>
            </a:r>
          </a:p>
          <a:p>
            <a:pPr lvl="1"/>
            <a:r>
              <a:rPr lang="en-US" altLang="en-US"/>
              <a:t>Member function of every output stream</a:t>
            </a:r>
          </a:p>
          <a:p>
            <a:pPr lvl="1"/>
            <a:r>
              <a:rPr lang="en-US" altLang="en-US"/>
              <a:t>Requires one argument of type char</a:t>
            </a:r>
          </a:p>
          <a:p>
            <a:pPr lvl="1"/>
            <a:r>
              <a:rPr lang="en-US" altLang="en-US"/>
              <a:t>Places its argument of type char in the output stream</a:t>
            </a:r>
          </a:p>
          <a:p>
            <a:pPr lvl="1"/>
            <a:r>
              <a:rPr lang="en-US" altLang="en-US"/>
              <a:t>Does not do allow you to do more than previous</a:t>
            </a:r>
            <a:br>
              <a:rPr lang="en-US" altLang="en-US"/>
            </a:br>
            <a:r>
              <a:rPr lang="en-US" altLang="en-US"/>
              <a:t>output with the insertion operator and cout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D72DD0E-BDD5-4EFD-A5CA-060085EE3B3B}" type="slidenum">
              <a:rPr lang="en-US" altLang="en-US"/>
              <a:pPr/>
              <a:t>62</a:t>
            </a:fld>
            <a:endParaRPr lang="en-CA" alt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put Syntax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Output_stream</a:t>
            </a:r>
            <a:r>
              <a:rPr lang="en-US" altLang="en-US" sz="3600" b="1"/>
              <a:t>.</a:t>
            </a:r>
            <a:r>
              <a:rPr lang="en-US" altLang="en-US"/>
              <a:t>put(</a:t>
            </a:r>
            <a:r>
              <a:rPr lang="en-US" altLang="en-US" i="1"/>
              <a:t>Char_expression</a:t>
            </a:r>
            <a:r>
              <a:rPr lang="en-US" altLang="en-US"/>
              <a:t>);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Examples:   	cout.put(next_symbol);</a:t>
            </a:r>
            <a:br>
              <a:rPr lang="en-US" altLang="en-US"/>
            </a:br>
            <a:r>
              <a:rPr lang="en-US" altLang="en-US"/>
              <a:t> 		      	cout.put('a');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		  	ofstream out_stream;</a:t>
            </a:r>
            <a:br>
              <a:rPr lang="en-US" altLang="en-US"/>
            </a:br>
            <a:r>
              <a:rPr lang="en-US" altLang="en-US"/>
              <a:t> 			out_stream.open("outfile.dat");</a:t>
            </a:r>
            <a:br>
              <a:rPr lang="en-US" altLang="en-US"/>
            </a:br>
            <a:r>
              <a:rPr lang="en-US" altLang="en-US"/>
              <a:t> 			out_stream.put('Z');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196BCE0-DA10-4C17-9BD0-793969DD6F28}" type="slidenum">
              <a:rPr lang="en-US" altLang="en-US"/>
              <a:pPr/>
              <a:t>63</a:t>
            </a:fld>
            <a:endParaRPr lang="en-CA" alt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Member Function putback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putback member function places a character </a:t>
            </a:r>
            <a:br>
              <a:rPr lang="en-US" altLang="en-US"/>
            </a:br>
            <a:r>
              <a:rPr lang="en-US" altLang="en-US"/>
              <a:t>in the </a:t>
            </a:r>
            <a:r>
              <a:rPr lang="en-US" altLang="en-US" b="1" u="sng"/>
              <a:t>input</a:t>
            </a:r>
            <a:r>
              <a:rPr lang="en-US" altLang="en-US"/>
              <a:t> stream</a:t>
            </a:r>
          </a:p>
          <a:p>
            <a:pPr lvl="1"/>
            <a:r>
              <a:rPr lang="en-US" altLang="en-US"/>
              <a:t>putback is a member function of every input stream</a:t>
            </a:r>
          </a:p>
          <a:p>
            <a:pPr lvl="1"/>
            <a:r>
              <a:rPr lang="en-US" altLang="en-US"/>
              <a:t>Useful when input continues until a specific character</a:t>
            </a:r>
            <a:br>
              <a:rPr lang="en-US" altLang="en-US"/>
            </a:br>
            <a:r>
              <a:rPr lang="en-US" altLang="en-US"/>
              <a:t>is read, but you do not want to process the character</a:t>
            </a:r>
          </a:p>
          <a:p>
            <a:pPr lvl="1"/>
            <a:r>
              <a:rPr lang="en-US" altLang="en-US"/>
              <a:t>Places its argument of type char in the input stream</a:t>
            </a:r>
          </a:p>
          <a:p>
            <a:pPr lvl="1"/>
            <a:r>
              <a:rPr lang="en-US" altLang="en-US"/>
              <a:t>Character placed in the stream does not have to</a:t>
            </a:r>
            <a:br>
              <a:rPr lang="en-US" altLang="en-US"/>
            </a:br>
            <a:r>
              <a:rPr lang="en-US" altLang="en-US"/>
              <a:t>be a character read from the stream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B91731C-6D61-4FA3-8190-6BA7BB3E28B7}" type="slidenum">
              <a:rPr lang="en-US" altLang="en-US"/>
              <a:pPr/>
              <a:t>64</a:t>
            </a:fld>
            <a:endParaRPr lang="en-CA" alt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putback Example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following code reads up to the first blank in </a:t>
            </a:r>
            <a:br>
              <a:rPr lang="en-US" altLang="en-US"/>
            </a:br>
            <a:r>
              <a:rPr lang="en-US" altLang="en-US"/>
              <a:t>the input stream fin, and writes the characters to</a:t>
            </a:r>
            <a:br>
              <a:rPr lang="en-US" altLang="en-US"/>
            </a:br>
            <a:r>
              <a:rPr lang="en-US" altLang="en-US"/>
              <a:t>the file connected to the output stream fout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			</a:t>
            </a:r>
            <a:r>
              <a:rPr lang="en-US" altLang="en-US" b="1"/>
              <a:t>fin.get(next);</a:t>
            </a:r>
            <a:br>
              <a:rPr lang="en-US" altLang="en-US" b="1"/>
            </a:br>
            <a:r>
              <a:rPr lang="en-US" altLang="en-US" b="1"/>
              <a:t> 			while (next != '  ')</a:t>
            </a:r>
            <a:br>
              <a:rPr lang="en-US" altLang="en-US" b="1"/>
            </a:br>
            <a:r>
              <a:rPr lang="en-US" altLang="en-US" b="1"/>
              <a:t> 			{</a:t>
            </a:r>
            <a:br>
              <a:rPr lang="en-US" altLang="en-US" b="1"/>
            </a:br>
            <a:r>
              <a:rPr lang="en-US" altLang="en-US" b="1"/>
              <a:t> 				fout.put(next);</a:t>
            </a:r>
            <a:br>
              <a:rPr lang="en-US" altLang="en-US" b="1"/>
            </a:br>
            <a:r>
              <a:rPr lang="en-US" altLang="en-US" b="1"/>
              <a:t> 				fin.get(next);</a:t>
            </a:r>
            <a:br>
              <a:rPr lang="en-US" altLang="en-US" b="1"/>
            </a:br>
            <a:r>
              <a:rPr lang="en-US" altLang="en-US" b="1"/>
              <a:t> 			}</a:t>
            </a:r>
            <a:br>
              <a:rPr lang="en-US" altLang="en-US" b="1"/>
            </a:br>
            <a:r>
              <a:rPr lang="en-US" altLang="en-US" b="1"/>
              <a:t> 			</a:t>
            </a:r>
            <a:r>
              <a:rPr lang="en-US" altLang="en-US" b="1">
                <a:solidFill>
                  <a:schemeClr val="hlink"/>
                </a:solidFill>
              </a:rPr>
              <a:t>fin.putback(next);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blank space read to end the loop is put back into</a:t>
            </a:r>
            <a:br>
              <a:rPr lang="en-US" altLang="en-US" sz="2400"/>
            </a:br>
            <a:r>
              <a:rPr lang="en-US" altLang="en-US" sz="2400"/>
              <a:t> the input stream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EC7ED86-C926-4488-B9A5-73DAC39E8F28}" type="slidenum">
              <a:rPr lang="en-US" altLang="en-US"/>
              <a:pPr/>
              <a:t>65</a:t>
            </a:fld>
            <a:endParaRPr lang="en-CA" alt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Program Example</a:t>
            </a:r>
            <a:br>
              <a:rPr lang="en-US" altLang="en-US" sz="4800"/>
            </a:br>
            <a:r>
              <a:rPr lang="en-US" altLang="en-US" sz="4800"/>
              <a:t>Checking Input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Incorrect input can produce worthless output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Use input functions that allow the user to </a:t>
            </a:r>
            <a:br>
              <a:rPr lang="en-US" altLang="en-US"/>
            </a:br>
            <a:r>
              <a:rPr lang="en-US" altLang="en-US"/>
              <a:t>re-enter input until it is correct, such as</a:t>
            </a:r>
          </a:p>
          <a:p>
            <a:pPr lvl="1"/>
            <a:r>
              <a:rPr lang="en-US" altLang="en-US"/>
              <a:t>Echoing the input and asking the user if it is correct</a:t>
            </a:r>
          </a:p>
          <a:p>
            <a:pPr lvl="1"/>
            <a:r>
              <a:rPr lang="en-US" altLang="en-US"/>
              <a:t>If the input is not correct, allow the user to enter</a:t>
            </a:r>
            <a:br>
              <a:rPr lang="en-US" altLang="en-US"/>
            </a:br>
            <a:r>
              <a:rPr lang="en-US" altLang="en-US"/>
              <a:t>the data again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2164197-93E7-4781-802A-4A9532FC5E05}" type="slidenum">
              <a:rPr lang="en-US" altLang="en-US"/>
              <a:pPr/>
              <a:t>66</a:t>
            </a:fld>
            <a:endParaRPr lang="en-CA" alt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Checking Input:</a:t>
            </a:r>
            <a:br>
              <a:rPr lang="en-US" altLang="en-US" sz="4800"/>
            </a:br>
            <a:r>
              <a:rPr lang="en-US" altLang="en-US" sz="4800"/>
              <a:t> 					get_int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get_int function seen in Display 5.7</a:t>
            </a:r>
            <a:br>
              <a:rPr lang="en-US" altLang="en-US"/>
            </a:br>
            <a:r>
              <a:rPr lang="en-US" altLang="en-US"/>
              <a:t>obtains an integer value from the user</a:t>
            </a:r>
          </a:p>
          <a:p>
            <a:pPr lvl="1"/>
            <a:r>
              <a:rPr lang="en-US" altLang="en-US"/>
              <a:t>get_int prompts the user, reads the input, and displays</a:t>
            </a:r>
            <a:br>
              <a:rPr lang="en-US" altLang="en-US"/>
            </a:br>
            <a:r>
              <a:rPr lang="en-US" altLang="en-US"/>
              <a:t>the input</a:t>
            </a:r>
          </a:p>
          <a:p>
            <a:pPr lvl="1"/>
            <a:r>
              <a:rPr lang="en-US" altLang="en-US"/>
              <a:t>After displaying the input, get_int asks the user to </a:t>
            </a:r>
            <a:br>
              <a:rPr lang="en-US" altLang="en-US"/>
            </a:br>
            <a:r>
              <a:rPr lang="en-US" altLang="en-US"/>
              <a:t>confirm the number and reads the user's response</a:t>
            </a:r>
            <a:br>
              <a:rPr lang="en-US" altLang="en-US"/>
            </a:br>
            <a:r>
              <a:rPr lang="en-US" altLang="en-US"/>
              <a:t>using a variable of type character</a:t>
            </a:r>
          </a:p>
          <a:p>
            <a:pPr lvl="1"/>
            <a:r>
              <a:rPr lang="en-US" altLang="en-US"/>
              <a:t>The process is repeated until the user indicates with</a:t>
            </a:r>
            <a:br>
              <a:rPr lang="en-US" altLang="en-US"/>
            </a:br>
            <a:r>
              <a:rPr lang="en-US" altLang="en-US"/>
              <a:t>a 'Y' or 'y' that the number entered is correct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5909948-05F1-4F59-98FE-33C5B540C801}" type="slidenum">
              <a:rPr lang="en-US" altLang="en-US"/>
              <a:pPr/>
              <a:t>67</a:t>
            </a:fld>
            <a:endParaRPr lang="en-CA" alt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Checking Input:</a:t>
            </a:r>
            <a:br>
              <a:rPr lang="en-US" altLang="en-US" sz="4800"/>
            </a:br>
            <a:r>
              <a:rPr lang="en-US" altLang="en-US" sz="4800"/>
              <a:t> 					new_line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new_line function seen in Display 5.7 is </a:t>
            </a:r>
            <a:br>
              <a:rPr lang="en-US" altLang="en-US"/>
            </a:br>
            <a:r>
              <a:rPr lang="en-US" altLang="en-US"/>
              <a:t>called by the get_int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new_line reads all the characters remaining in the </a:t>
            </a:r>
            <a:br>
              <a:rPr lang="en-US" altLang="en-US"/>
            </a:br>
            <a:r>
              <a:rPr lang="en-US" altLang="en-US"/>
              <a:t>input line but does nothing with them, essentially </a:t>
            </a:r>
            <a:br>
              <a:rPr lang="en-US" altLang="en-US"/>
            </a:br>
            <a:r>
              <a:rPr lang="en-US" altLang="en-US"/>
              <a:t>discarding them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new_line is used to discard what follows the first </a:t>
            </a:r>
            <a:br>
              <a:rPr lang="en-US" altLang="en-US"/>
            </a:br>
            <a:r>
              <a:rPr lang="en-US" altLang="en-US"/>
              <a:t>character of the the user's response to get_line's </a:t>
            </a:r>
            <a:br>
              <a:rPr lang="en-US" altLang="en-US"/>
            </a:br>
            <a:r>
              <a:rPr lang="en-US" altLang="en-US"/>
              <a:t>"Is that correct? (yes/no)"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newline character is </a:t>
            </a:r>
            <a:br>
              <a:rPr lang="en-US" altLang="en-US"/>
            </a:br>
            <a:r>
              <a:rPr lang="en-US" altLang="en-US"/>
              <a:t>discarded as well</a:t>
            </a:r>
          </a:p>
        </p:txBody>
      </p:sp>
      <p:sp>
        <p:nvSpPr>
          <p:cNvPr id="94515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00763" y="506888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5.7 (1)</a:t>
            </a:r>
          </a:p>
        </p:txBody>
      </p:sp>
      <p:sp>
        <p:nvSpPr>
          <p:cNvPr id="94515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00763" y="55451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5.7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6" grpId="0" animBg="1"/>
      <p:bldP spid="94515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222AE2-0A78-4D6B-8628-40FC6E7E30A2}" type="slidenum">
              <a:rPr lang="en-US" altLang="en-US"/>
              <a:pPr/>
              <a:t>68</a:t>
            </a:fld>
            <a:endParaRPr lang="en-CA" alt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Checking Input:</a:t>
            </a:r>
            <a:br>
              <a:rPr lang="en-US" altLang="en-US" sz="4800"/>
            </a:br>
            <a:r>
              <a:rPr lang="en-US" altLang="en-US" sz="4800"/>
              <a:t>Check for Yes or No?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get_int continues to ask for a number until the</a:t>
            </a:r>
            <a:br>
              <a:rPr lang="en-US" altLang="en-US" sz="2800"/>
            </a:br>
            <a:r>
              <a:rPr lang="en-US" altLang="en-US" sz="2800"/>
              <a:t>user responds  'Y' or 'y' using the do-while loop</a:t>
            </a:r>
            <a:br>
              <a:rPr lang="en-US" altLang="en-US" sz="2800"/>
            </a:br>
            <a:r>
              <a:rPr lang="en-US" altLang="en-US" sz="2800"/>
              <a:t>               </a:t>
            </a:r>
            <a:r>
              <a:rPr lang="en-US" altLang="en-US" sz="2400" b="1"/>
              <a:t>do</a:t>
            </a:r>
            <a:br>
              <a:rPr lang="en-US" altLang="en-US" sz="2400" b="1"/>
            </a:br>
            <a:r>
              <a:rPr lang="en-US" altLang="en-US" sz="2400" b="1"/>
              <a:t>  		{ </a:t>
            </a:r>
            <a:br>
              <a:rPr lang="en-US" altLang="en-US" sz="2400" b="1"/>
            </a:br>
            <a:r>
              <a:rPr lang="en-US" altLang="en-US" sz="2400" b="1"/>
              <a:t>		   // the loop body</a:t>
            </a:r>
            <a:br>
              <a:rPr lang="en-US" altLang="en-US" sz="2400" b="1"/>
            </a:br>
            <a:r>
              <a:rPr lang="en-US" altLang="en-US" sz="2400" b="1"/>
              <a:t>		} while  ((ans !='Y') &amp;&amp;(ans != 'y') 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Why not use (</a:t>
            </a:r>
            <a:r>
              <a:rPr lang="en-US" altLang="en-US" sz="2400" b="1"/>
              <a:t>(ans =='N') | | (ans == 'n')</a:t>
            </a:r>
            <a:r>
              <a:rPr lang="en-US" altLang="en-US" sz="2800"/>
              <a:t> )?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User must enter a </a:t>
            </a:r>
            <a:r>
              <a:rPr lang="en-US" altLang="en-US" sz="2400" b="1"/>
              <a:t>correct</a:t>
            </a:r>
            <a:r>
              <a:rPr lang="en-US" altLang="en-US" sz="2400"/>
              <a:t> response to </a:t>
            </a:r>
            <a:r>
              <a:rPr lang="en-US" altLang="en-US" sz="2400" u="sng"/>
              <a:t>continue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a loop tested with (</a:t>
            </a:r>
            <a:r>
              <a:rPr lang="en-US" altLang="en-US" sz="2000" b="1"/>
              <a:t>(ans =='N') | | (ans == 'n')</a:t>
            </a:r>
            <a:r>
              <a:rPr lang="en-US" altLang="en-US" sz="2400"/>
              <a:t> 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What if they mis-typed "Bo" instead of "No"?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User must enter a </a:t>
            </a:r>
            <a:r>
              <a:rPr lang="en-US" altLang="en-US" sz="2400" b="1"/>
              <a:t>correct</a:t>
            </a:r>
            <a:r>
              <a:rPr lang="en-US" altLang="en-US" sz="2400"/>
              <a:t> response to </a:t>
            </a:r>
            <a:r>
              <a:rPr lang="en-US" altLang="en-US" sz="2400" u="sng"/>
              <a:t>end</a:t>
            </a:r>
            <a:r>
              <a:rPr lang="en-US" altLang="en-US" sz="2400"/>
              <a:t> the loop tested </a:t>
            </a:r>
            <a:br>
              <a:rPr lang="en-US" altLang="en-US" sz="2400"/>
            </a:br>
            <a:r>
              <a:rPr lang="en-US" altLang="en-US" sz="2400"/>
              <a:t>with (</a:t>
            </a:r>
            <a:r>
              <a:rPr lang="en-US" altLang="en-US" sz="2400" b="1"/>
              <a:t>(ans !='Y') &amp;&amp;(ans != 'y')</a:t>
            </a:r>
            <a:r>
              <a:rPr lang="en-US" altLang="en-US" sz="2400"/>
              <a:t> 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B97A3AE-D1E0-4FC1-A044-B41C9BAFAE16}" type="slidenum">
              <a:rPr lang="en-US" altLang="en-US"/>
              <a:pPr/>
              <a:t>69</a:t>
            </a:fld>
            <a:endParaRPr lang="en-CA" alt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Mixing cin &gt;&gt; and cin.get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sure to deal with the '\n' that ends each </a:t>
            </a:r>
            <a:br>
              <a:rPr lang="en-US" altLang="en-US"/>
            </a:br>
            <a:r>
              <a:rPr lang="en-US" altLang="en-US"/>
              <a:t>input line if using cin &gt;&gt; and cin.get</a:t>
            </a:r>
          </a:p>
          <a:p>
            <a:pPr lvl="1"/>
            <a:r>
              <a:rPr lang="en-US" altLang="en-US"/>
              <a:t>"cin &gt;&gt;"  reads up to the '\n'</a:t>
            </a:r>
          </a:p>
          <a:p>
            <a:pPr lvl="1"/>
            <a:r>
              <a:rPr lang="en-US" altLang="en-US"/>
              <a:t>The '\n' remains in the input stream</a:t>
            </a:r>
          </a:p>
          <a:p>
            <a:pPr lvl="1"/>
            <a:r>
              <a:rPr lang="en-US" altLang="en-US"/>
              <a:t>Using cin.get  next will read the '\n'</a:t>
            </a:r>
          </a:p>
          <a:p>
            <a:pPr lvl="1"/>
            <a:r>
              <a:rPr lang="en-US" altLang="en-US"/>
              <a:t>The new_line function from Display 5.7 can</a:t>
            </a:r>
            <a:br>
              <a:rPr lang="en-US" altLang="en-US"/>
            </a:br>
            <a:r>
              <a:rPr lang="en-US" altLang="en-US"/>
              <a:t>be used to clear the '\n'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FF1729-F687-4BCA-AB1F-78E19F209824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cin And cout Streams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cin</a:t>
            </a:r>
          </a:p>
          <a:p>
            <a:pPr lvl="1"/>
            <a:r>
              <a:rPr lang="en-US" altLang="en-US"/>
              <a:t>Input stream connected to the keyboard</a:t>
            </a:r>
          </a:p>
          <a:p>
            <a:r>
              <a:rPr lang="en-US" altLang="en-US"/>
              <a:t>cout </a:t>
            </a:r>
          </a:p>
          <a:p>
            <a:pPr lvl="1"/>
            <a:r>
              <a:rPr lang="en-US" altLang="en-US"/>
              <a:t>Output stream connected to the screen</a:t>
            </a:r>
          </a:p>
          <a:p>
            <a:r>
              <a:rPr lang="en-US" altLang="en-US"/>
              <a:t>cin and cout defined in the iostream library</a:t>
            </a:r>
          </a:p>
          <a:p>
            <a:pPr lvl="1"/>
            <a:r>
              <a:rPr lang="en-US" altLang="en-US"/>
              <a:t>Use include directive:  #include &lt;iostream&gt;</a:t>
            </a:r>
          </a:p>
          <a:p>
            <a:r>
              <a:rPr lang="en-US" altLang="en-US"/>
              <a:t>You can declare your own streams to use with </a:t>
            </a:r>
            <a:br>
              <a:rPr lang="en-US" altLang="en-US"/>
            </a:br>
            <a:r>
              <a:rPr lang="en-US" altLang="en-US"/>
              <a:t>files.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333E2B-499E-487C-9DC1-53F2BBE28CD9}" type="slidenum">
              <a:rPr lang="en-US" altLang="en-US"/>
              <a:pPr/>
              <a:t>70</a:t>
            </a:fld>
            <a:endParaRPr lang="en-CA" alt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'\n' Example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Code: </a:t>
            </a:r>
            <a:br>
              <a:rPr lang="en-US" altLang="en-US"/>
            </a:br>
            <a:r>
              <a:rPr lang="en-US" altLang="en-US" sz="2800"/>
              <a:t>cout &lt;&lt; "Enter a number:\n";</a:t>
            </a:r>
            <a:br>
              <a:rPr lang="en-US" altLang="en-US" sz="2800"/>
            </a:br>
            <a:r>
              <a:rPr lang="en-US" altLang="en-US" sz="2800"/>
              <a:t>int number;</a:t>
            </a:r>
            <a:br>
              <a:rPr lang="en-US" altLang="en-US" sz="2800"/>
            </a:br>
            <a:r>
              <a:rPr lang="en-US" altLang="en-US" sz="2800"/>
              <a:t>cin &gt;&gt; number;</a:t>
            </a:r>
            <a:br>
              <a:rPr lang="en-US" altLang="en-US" sz="2800"/>
            </a:br>
            <a:r>
              <a:rPr lang="en-US" altLang="en-US" sz="2800"/>
              <a:t>cout &lt;&lt; "Now enter a letter:\n";</a:t>
            </a:r>
            <a:br>
              <a:rPr lang="en-US" altLang="en-US" sz="2800"/>
            </a:br>
            <a:r>
              <a:rPr lang="en-US" altLang="en-US" sz="2800"/>
              <a:t>char symbol;</a:t>
            </a:r>
            <a:br>
              <a:rPr lang="en-US" altLang="en-US" sz="2800"/>
            </a:br>
            <a:r>
              <a:rPr lang="en-US" altLang="en-US" sz="2800"/>
              <a:t>cin.get(symbol);</a:t>
            </a:r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5621338" y="1581150"/>
            <a:ext cx="3278187" cy="2316163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The Dialogue:</a:t>
            </a:r>
            <a:b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Enter a number:</a:t>
            </a:r>
            <a:b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r>
            <a:b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Now enter a letter:</a:t>
            </a:r>
            <a:b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6134100" y="434498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5618163" y="4362450"/>
            <a:ext cx="3279775" cy="1633538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The Result:</a:t>
            </a:r>
          </a:p>
          <a:p>
            <a:pPr lvl="1" algn="l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number = 21</a:t>
            </a:r>
          </a:p>
          <a:p>
            <a:pPr lvl="1" algn="l"/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symbol = '\n'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animBg="1"/>
      <p:bldP spid="94925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56FDF37-8BE7-4968-AFB0-14F86EC28E32}" type="slidenum">
              <a:rPr lang="en-US" altLang="en-US"/>
              <a:pPr/>
              <a:t>71</a:t>
            </a:fld>
            <a:endParaRPr lang="en-CA" alt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 Fix To Remove '\n'</a:t>
            </a:r>
          </a:p>
        </p:txBody>
      </p:sp>
      <p:sp>
        <p:nvSpPr>
          <p:cNvPr id="950276" name="Rectangle 4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	cout &lt;&lt; "Enter a number:\n";</a:t>
            </a:r>
            <a:br>
              <a:rPr lang="en-US" altLang="en-US"/>
            </a:br>
            <a:r>
              <a:rPr lang="en-US" altLang="en-US"/>
              <a:t>	int number;</a:t>
            </a:r>
            <a:br>
              <a:rPr lang="en-US" altLang="en-US"/>
            </a:br>
            <a:r>
              <a:rPr lang="en-US" altLang="en-US"/>
              <a:t>	cin &gt;&gt; number;</a:t>
            </a:r>
            <a:br>
              <a:rPr lang="en-US" altLang="en-US"/>
            </a:br>
            <a:r>
              <a:rPr lang="en-US" altLang="en-US"/>
              <a:t>	cout &lt;&lt; "Now enter a letter:\n";</a:t>
            </a:r>
            <a:br>
              <a:rPr lang="en-US" altLang="en-US"/>
            </a:br>
            <a:r>
              <a:rPr lang="en-US" altLang="en-US"/>
              <a:t>	char symbol;</a:t>
            </a:r>
            <a:br>
              <a:rPr lang="en-US" altLang="en-US"/>
            </a:br>
            <a:r>
              <a:rPr lang="en-US" altLang="en-US"/>
              <a:t>	</a:t>
            </a:r>
            <a:r>
              <a:rPr lang="en-US" altLang="en-US" b="1">
                <a:solidFill>
                  <a:schemeClr val="hlink"/>
                </a:solidFill>
              </a:rPr>
              <a:t>cin &gt;&gt;symbol;</a:t>
            </a:r>
            <a:r>
              <a:rPr lang="en-US" altLang="en-US" sz="2800" b="1"/>
              <a:t/>
            </a:r>
            <a:br>
              <a:rPr lang="en-US" altLang="en-US" sz="2800" b="1"/>
            </a:br>
            <a:endParaRPr lang="en-US" altLang="en-US" sz="2800" b="1"/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7630726-06FF-481E-936E-DEEEFB93D247}" type="slidenum">
              <a:rPr lang="en-US" altLang="en-US"/>
              <a:pPr/>
              <a:t>72</a:t>
            </a:fld>
            <a:endParaRPr lang="en-CA" alt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Another  '\n' Fix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 	cout &lt;&lt; "Enter a number:\n";</a:t>
            </a:r>
            <a:br>
              <a:rPr lang="en-US" altLang="en-US" sz="2800"/>
            </a:br>
            <a:r>
              <a:rPr lang="en-US" altLang="en-US" sz="2800"/>
              <a:t>	int number;</a:t>
            </a:r>
            <a:br>
              <a:rPr lang="en-US" altLang="en-US" sz="2800"/>
            </a:br>
            <a:r>
              <a:rPr lang="en-US" altLang="en-US" sz="2800"/>
              <a:t>	cin &gt;&gt; number;</a:t>
            </a:r>
            <a:br>
              <a:rPr lang="en-US" altLang="en-US" sz="2800"/>
            </a:br>
            <a:r>
              <a:rPr lang="en-US" altLang="en-US" sz="2800"/>
              <a:t>	</a:t>
            </a:r>
            <a:r>
              <a:rPr lang="en-US" altLang="en-US" sz="2800" b="1">
                <a:solidFill>
                  <a:schemeClr val="hlink"/>
                </a:solidFill>
              </a:rPr>
              <a:t>new_line( ); </a:t>
            </a:r>
            <a:r>
              <a:rPr lang="en-US" altLang="en-US" sz="2800"/>
              <a:t>// From Display 5.7</a:t>
            </a:r>
            <a:br>
              <a:rPr lang="en-US" altLang="en-US" sz="2800"/>
            </a:br>
            <a:r>
              <a:rPr lang="en-US" altLang="en-US" sz="2800"/>
              <a:t>	cout &lt;&lt; "Now enter a letter:\n";</a:t>
            </a:r>
            <a:br>
              <a:rPr lang="en-US" altLang="en-US" sz="2800"/>
            </a:br>
            <a:r>
              <a:rPr lang="en-US" altLang="en-US" sz="2800"/>
              <a:t>	char symbol;</a:t>
            </a:r>
            <a:br>
              <a:rPr lang="en-US" altLang="en-US" sz="2800"/>
            </a:br>
            <a:r>
              <a:rPr lang="en-US" altLang="en-US" sz="2800"/>
              <a:t>	cin.get(symbol);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849E2E3-D22B-462C-BD3C-947A56C3F850}" type="slidenum">
              <a:rPr lang="en-US" altLang="en-US"/>
              <a:pPr/>
              <a:t>73</a:t>
            </a:fld>
            <a:endParaRPr lang="en-CA" alt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Detecting the End of a File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Member function </a:t>
            </a:r>
            <a:r>
              <a:rPr lang="en-US" altLang="en-US" b="1">
                <a:solidFill>
                  <a:schemeClr val="tx2"/>
                </a:solidFill>
              </a:rPr>
              <a:t>eof </a:t>
            </a:r>
            <a:r>
              <a:rPr lang="en-US" altLang="en-US"/>
              <a:t>detects the end of a file</a:t>
            </a:r>
            <a:endParaRPr lang="en-US" altLang="en-US" b="1">
              <a:solidFill>
                <a:schemeClr val="tx2"/>
              </a:solidFill>
            </a:endParaRPr>
          </a:p>
          <a:p>
            <a:pPr lvl="1"/>
            <a:r>
              <a:rPr lang="en-US" altLang="en-US"/>
              <a:t>Member function of every input-file stream</a:t>
            </a:r>
          </a:p>
          <a:p>
            <a:pPr lvl="1"/>
            <a:r>
              <a:rPr lang="en-US" altLang="en-US"/>
              <a:t>eof stands for </a:t>
            </a:r>
            <a:r>
              <a:rPr lang="en-US" altLang="en-US" b="1">
                <a:solidFill>
                  <a:schemeClr val="tx2"/>
                </a:solidFill>
              </a:rPr>
              <a:t>e</a:t>
            </a:r>
            <a:r>
              <a:rPr lang="en-US" altLang="en-US"/>
              <a:t>nd </a:t>
            </a:r>
            <a:r>
              <a:rPr lang="en-US" altLang="en-US" b="1">
                <a:solidFill>
                  <a:schemeClr val="tx2"/>
                </a:solidFill>
              </a:rPr>
              <a:t>o</a:t>
            </a:r>
            <a:r>
              <a:rPr lang="en-US" altLang="en-US"/>
              <a:t>f </a:t>
            </a:r>
            <a:r>
              <a:rPr lang="en-US" altLang="en-US" b="1">
                <a:solidFill>
                  <a:schemeClr val="tx2"/>
                </a:solidFill>
              </a:rPr>
              <a:t>f</a:t>
            </a:r>
            <a:r>
              <a:rPr lang="en-US" altLang="en-US"/>
              <a:t>ile</a:t>
            </a:r>
          </a:p>
          <a:p>
            <a:pPr lvl="1"/>
            <a:r>
              <a:rPr lang="en-US" altLang="en-US"/>
              <a:t>eof returns a boolean value </a:t>
            </a:r>
          </a:p>
          <a:p>
            <a:pPr lvl="2"/>
            <a:r>
              <a:rPr lang="en-US" altLang="en-US"/>
              <a:t>True when the end of the file has been reached</a:t>
            </a:r>
          </a:p>
          <a:p>
            <a:pPr lvl="2"/>
            <a:r>
              <a:rPr lang="en-US" altLang="en-US"/>
              <a:t>False when there is more data to read</a:t>
            </a:r>
          </a:p>
          <a:p>
            <a:pPr lvl="1"/>
            <a:r>
              <a:rPr lang="en-US" altLang="en-US"/>
              <a:t>Normally used to determine when we are NOT </a:t>
            </a:r>
            <a:br>
              <a:rPr lang="en-US" altLang="en-US"/>
            </a:br>
            <a:r>
              <a:rPr lang="en-US" altLang="en-US"/>
              <a:t>at the end of the file</a:t>
            </a:r>
          </a:p>
          <a:p>
            <a:pPr lvl="2"/>
            <a:r>
              <a:rPr lang="en-US" altLang="en-US"/>
              <a:t>Example:        </a:t>
            </a:r>
            <a:r>
              <a:rPr lang="en-US" altLang="en-US" b="1"/>
              <a:t>if ( ! in_stream</a:t>
            </a:r>
            <a:r>
              <a:rPr lang="en-US" altLang="en-US" sz="2800" b="1"/>
              <a:t>.</a:t>
            </a:r>
            <a:r>
              <a:rPr lang="en-US" altLang="en-US" b="1"/>
              <a:t>eof( ) )</a:t>
            </a: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4249865-8194-4C11-8E41-64066568B48F}" type="slidenum">
              <a:rPr lang="en-US" altLang="en-US"/>
              <a:pPr/>
              <a:t>74</a:t>
            </a:fld>
            <a:endParaRPr lang="en-CA" alt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Using eof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This loop reads each character, and writes it to</a:t>
            </a:r>
            <a:br>
              <a:rPr lang="en-US" altLang="en-US" sz="2800"/>
            </a:br>
            <a:r>
              <a:rPr lang="en-US" altLang="en-US" sz="2800"/>
              <a:t>the screen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			</a:t>
            </a:r>
            <a:r>
              <a:rPr lang="en-US" altLang="en-US" sz="2800" b="1"/>
              <a:t>in_stream.get(next);</a:t>
            </a:r>
            <a:br>
              <a:rPr lang="en-US" altLang="en-US" sz="2800" b="1"/>
            </a:br>
            <a:r>
              <a:rPr lang="en-US" altLang="en-US" sz="2800" b="1"/>
              <a:t>			while (</a:t>
            </a:r>
            <a:r>
              <a:rPr lang="en-US" altLang="en-US" sz="2800" b="1">
                <a:solidFill>
                  <a:schemeClr val="hlink"/>
                </a:solidFill>
              </a:rPr>
              <a:t>! in_stream.eof( )</a:t>
            </a:r>
            <a:r>
              <a:rPr lang="en-US" altLang="en-US" sz="2800" b="1"/>
              <a:t> )</a:t>
            </a:r>
            <a:br>
              <a:rPr lang="en-US" altLang="en-US" sz="2800" b="1"/>
            </a:br>
            <a:r>
              <a:rPr lang="en-US" altLang="en-US" sz="2800" b="1"/>
              <a:t> 			{</a:t>
            </a:r>
            <a:br>
              <a:rPr lang="en-US" altLang="en-US" sz="2800" b="1"/>
            </a:br>
            <a:r>
              <a:rPr lang="en-US" altLang="en-US" sz="2800" b="1"/>
              <a:t> 				cout &lt;&lt; next;</a:t>
            </a:r>
            <a:br>
              <a:rPr lang="en-US" altLang="en-US" sz="2800" b="1"/>
            </a:br>
            <a:r>
              <a:rPr lang="en-US" altLang="en-US" sz="2800" b="1"/>
              <a:t> 				in_stream.get(next);</a:t>
            </a:r>
            <a:br>
              <a:rPr lang="en-US" altLang="en-US" sz="2800" b="1"/>
            </a:br>
            <a:r>
              <a:rPr lang="en-US" altLang="en-US" sz="2800" b="1"/>
              <a:t> 			}</a:t>
            </a:r>
          </a:p>
          <a:p>
            <a:r>
              <a:rPr lang="en-US" altLang="en-US" sz="2800"/>
              <a:t>( ! In_stream.eof( ) ) becomes false when the </a:t>
            </a:r>
            <a:br>
              <a:rPr lang="en-US" altLang="en-US" sz="2800"/>
            </a:br>
            <a:r>
              <a:rPr lang="en-US" altLang="en-US" sz="2800"/>
              <a:t>program reads </a:t>
            </a:r>
            <a:r>
              <a:rPr lang="en-US" altLang="en-US" sz="2800" u="sng"/>
              <a:t>past</a:t>
            </a:r>
            <a:r>
              <a:rPr lang="en-US" altLang="en-US" sz="2800"/>
              <a:t> the last character in the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49E103D-650A-4808-83FD-4072573F741E}" type="slidenum">
              <a:rPr lang="en-US" altLang="en-US"/>
              <a:pPr/>
              <a:t>75</a:t>
            </a:fld>
            <a:endParaRPr lang="en-CA" alt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The End Of File Character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End of a file is indicated by a special character</a:t>
            </a:r>
          </a:p>
          <a:p>
            <a:r>
              <a:rPr lang="en-US" altLang="en-US"/>
              <a:t>in_stream.eof( ) is still true after the last </a:t>
            </a:r>
            <a:br>
              <a:rPr lang="en-US" altLang="en-US"/>
            </a:br>
            <a:r>
              <a:rPr lang="en-US" altLang="en-US"/>
              <a:t>character of data is read</a:t>
            </a:r>
          </a:p>
          <a:p>
            <a:r>
              <a:rPr lang="en-US" altLang="en-US"/>
              <a:t>in_stream.eof( ) becomes false when the </a:t>
            </a:r>
            <a:br>
              <a:rPr lang="en-US" altLang="en-US"/>
            </a:br>
            <a:r>
              <a:rPr lang="en-US" altLang="en-US"/>
              <a:t>special end of file character is read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1AC25CF-64F1-4D4E-8590-F5315B90794E}" type="slidenum">
              <a:rPr lang="en-US" altLang="en-US"/>
              <a:pPr/>
              <a:t>76</a:t>
            </a:fld>
            <a:endParaRPr lang="en-CA" alt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How To Test End of File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have seen two methods</a:t>
            </a:r>
          </a:p>
          <a:p>
            <a:pPr lvl="1"/>
            <a:r>
              <a:rPr lang="en-US" altLang="en-US"/>
              <a:t>while ( in_stream &gt;&gt; next)</a:t>
            </a:r>
          </a:p>
          <a:p>
            <a:pPr lvl="1"/>
            <a:r>
              <a:rPr lang="en-US" altLang="en-US"/>
              <a:t>while ( ! in_stream.eof( ) )</a:t>
            </a:r>
          </a:p>
          <a:p>
            <a:r>
              <a:rPr lang="en-US" altLang="en-US"/>
              <a:t>Which should be used?</a:t>
            </a:r>
          </a:p>
          <a:p>
            <a:pPr lvl="1"/>
            <a:r>
              <a:rPr lang="en-US" altLang="en-US"/>
              <a:t>In general, use eof when input is treated as text and </a:t>
            </a:r>
            <a:br>
              <a:rPr lang="en-US" altLang="en-US"/>
            </a:br>
            <a:r>
              <a:rPr lang="en-US" altLang="en-US"/>
              <a:t>using a member function get to read input</a:t>
            </a:r>
          </a:p>
          <a:p>
            <a:pPr lvl="1"/>
            <a:r>
              <a:rPr lang="en-US" altLang="en-US"/>
              <a:t>In general, use the extraction operator method when </a:t>
            </a:r>
            <a:br>
              <a:rPr lang="en-US" altLang="en-US"/>
            </a:br>
            <a:r>
              <a:rPr lang="en-US" altLang="en-US"/>
              <a:t>processing numeric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0192B41-C154-4A2B-B531-B90755F2CAB3}" type="slidenum">
              <a:rPr lang="en-US" altLang="en-US"/>
              <a:pPr/>
              <a:t>77</a:t>
            </a:fld>
            <a:endParaRPr lang="en-CA" altLang="en-US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Program Example:</a:t>
            </a:r>
            <a:br>
              <a:rPr lang="en-US" altLang="en-US" sz="4800"/>
            </a:br>
            <a:r>
              <a:rPr lang="en-US" altLang="en-US" sz="4800"/>
              <a:t>Editing a Text File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program of Display 5.8…</a:t>
            </a:r>
          </a:p>
          <a:p>
            <a:pPr lvl="1"/>
            <a:r>
              <a:rPr lang="en-US" altLang="en-US"/>
              <a:t>Reads every character of file cad.dat and copies it to</a:t>
            </a:r>
            <a:br>
              <a:rPr lang="en-US" altLang="en-US"/>
            </a:br>
            <a:r>
              <a:rPr lang="en-US" altLang="en-US"/>
              <a:t>file cplusad.dat except that every 'C' is changed to</a:t>
            </a:r>
            <a:br>
              <a:rPr lang="en-US" altLang="en-US"/>
            </a:br>
            <a:r>
              <a:rPr lang="en-US" altLang="en-US"/>
              <a:t>"C++" in cplusad.dat</a:t>
            </a:r>
          </a:p>
          <a:p>
            <a:pPr lvl="1"/>
            <a:r>
              <a:rPr lang="en-US" altLang="en-US"/>
              <a:t>Preserves line breaks in cad.dat</a:t>
            </a:r>
          </a:p>
          <a:p>
            <a:pPr lvl="2"/>
            <a:r>
              <a:rPr lang="en-US" altLang="en-US"/>
              <a:t>get is used for input as the extraction operator would skip</a:t>
            </a:r>
            <a:br>
              <a:rPr lang="en-US" altLang="en-US"/>
            </a:br>
            <a:r>
              <a:rPr lang="en-US" altLang="en-US"/>
              <a:t>line breaks</a:t>
            </a:r>
          </a:p>
          <a:p>
            <a:pPr lvl="2"/>
            <a:r>
              <a:rPr lang="en-US" altLang="en-US"/>
              <a:t>get is used to preserve spaces as well</a:t>
            </a:r>
          </a:p>
          <a:p>
            <a:pPr lvl="1"/>
            <a:r>
              <a:rPr lang="en-US" altLang="en-US"/>
              <a:t> Uses eof to test for end of file</a:t>
            </a:r>
          </a:p>
          <a:p>
            <a:pPr lvl="1"/>
            <a:endParaRPr lang="en-US" altLang="en-US"/>
          </a:p>
        </p:txBody>
      </p:sp>
      <p:sp>
        <p:nvSpPr>
          <p:cNvPr id="95846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02413" y="525938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5.8 (1)</a:t>
            </a:r>
          </a:p>
        </p:txBody>
      </p:sp>
      <p:sp>
        <p:nvSpPr>
          <p:cNvPr id="95846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02413" y="571658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5.8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 animBg="1"/>
      <p:bldP spid="95846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2145411-2C1A-42F9-AFC9-2A16835BCE00}" type="slidenum">
              <a:rPr lang="en-US" altLang="en-US"/>
              <a:pPr/>
              <a:t>78</a:t>
            </a:fld>
            <a:endParaRPr lang="en-CA" alt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Character Functions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Several predefined functions exist to facilitate </a:t>
            </a:r>
            <a:br>
              <a:rPr lang="en-US" altLang="en-US"/>
            </a:br>
            <a:r>
              <a:rPr lang="en-US" altLang="en-US"/>
              <a:t>working with characters</a:t>
            </a:r>
          </a:p>
          <a:p>
            <a:endParaRPr lang="en-US" altLang="en-US"/>
          </a:p>
          <a:p>
            <a:r>
              <a:rPr lang="en-US" altLang="en-US"/>
              <a:t>The cctype library is required</a:t>
            </a:r>
          </a:p>
          <a:p>
            <a:pPr lvl="1"/>
            <a:r>
              <a:rPr lang="en-US" altLang="en-US"/>
              <a:t>#include &lt;cctype&gt;</a:t>
            </a:r>
            <a:br>
              <a:rPr lang="en-US" altLang="en-US"/>
            </a:br>
            <a:r>
              <a:rPr lang="en-US" altLang="en-US"/>
              <a:t>using namespace std;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AF32B15-8D2B-4ABC-8C7B-055A0C5F106A}" type="slidenum">
              <a:rPr lang="en-US" altLang="en-US"/>
              <a:pPr/>
              <a:t>79</a:t>
            </a:fld>
            <a:endParaRPr lang="en-CA" altLang="en-US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 The toupper Function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toupper  returns the argument's upper case </a:t>
            </a:r>
            <a:br>
              <a:rPr lang="en-US" altLang="en-US"/>
            </a:br>
            <a:r>
              <a:rPr lang="en-US" altLang="en-US"/>
              <a:t>character </a:t>
            </a:r>
          </a:p>
          <a:p>
            <a:pPr lvl="1"/>
            <a:r>
              <a:rPr lang="en-US" altLang="en-US"/>
              <a:t>toupper('a')  returns 'A'</a:t>
            </a:r>
          </a:p>
          <a:p>
            <a:pPr lvl="1"/>
            <a:r>
              <a:rPr lang="en-US" altLang="en-US"/>
              <a:t>toupper('A') return 'A'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1297B38-D234-49FD-BC97-E4FEA48A5335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Why Use Files?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Files allow you to store data permanently!</a:t>
            </a:r>
          </a:p>
          <a:p>
            <a:r>
              <a:rPr lang="en-US" altLang="en-US"/>
              <a:t>Data output to a file lasts after the program ends</a:t>
            </a:r>
          </a:p>
          <a:p>
            <a:r>
              <a:rPr lang="en-US" altLang="en-US"/>
              <a:t>An input file can be used over and over</a:t>
            </a:r>
          </a:p>
          <a:p>
            <a:pPr lvl="1"/>
            <a:r>
              <a:rPr lang="en-US" altLang="en-US"/>
              <a:t>No typing of data again and again for testing</a:t>
            </a:r>
          </a:p>
          <a:p>
            <a:r>
              <a:rPr lang="en-US" altLang="en-US"/>
              <a:t>Create a data file or read an output file at your</a:t>
            </a:r>
            <a:br>
              <a:rPr lang="en-US" altLang="en-US"/>
            </a:br>
            <a:r>
              <a:rPr lang="en-US" altLang="en-US"/>
              <a:t>convenience</a:t>
            </a:r>
          </a:p>
          <a:p>
            <a:r>
              <a:rPr lang="en-US" altLang="en-US"/>
              <a:t>Files allow you to deal with larger data sets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2E773A2-B392-4F9A-B96D-738849C8ED2B}" type="slidenum">
              <a:rPr lang="en-US" altLang="en-US"/>
              <a:pPr/>
              <a:t>80</a:t>
            </a:fld>
            <a:endParaRPr lang="en-CA" alt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toupper Returns An int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Characters are actually stored as an integer </a:t>
            </a:r>
            <a:br>
              <a:rPr lang="en-US" altLang="en-US"/>
            </a:br>
            <a:r>
              <a:rPr lang="en-US" altLang="en-US"/>
              <a:t>assigned to the character</a:t>
            </a:r>
          </a:p>
          <a:p>
            <a:r>
              <a:rPr lang="en-US" altLang="en-US" u="sng"/>
              <a:t>toupper and tolower</a:t>
            </a:r>
            <a:r>
              <a:rPr lang="en-US" altLang="en-US"/>
              <a:t> actually return the integer</a:t>
            </a:r>
            <a:br>
              <a:rPr lang="en-US" altLang="en-US"/>
            </a:br>
            <a:r>
              <a:rPr lang="en-US" altLang="en-US"/>
              <a:t>representing the character</a:t>
            </a:r>
          </a:p>
          <a:p>
            <a:pPr lvl="1"/>
            <a:r>
              <a:rPr lang="en-US" altLang="en-US"/>
              <a:t>cout &lt;&lt; toupper('a');   //prints the integer for 'A'</a:t>
            </a:r>
          </a:p>
          <a:p>
            <a:pPr lvl="1"/>
            <a:r>
              <a:rPr lang="en-US" altLang="en-US"/>
              <a:t>char c = toupper('a');  //places the integer for 'A' in c</a:t>
            </a:r>
            <a:br>
              <a:rPr lang="en-US" altLang="en-US"/>
            </a:br>
            <a:r>
              <a:rPr lang="en-US" altLang="en-US"/>
              <a:t>cout &lt;&lt; c;      		    //prints 'A'</a:t>
            </a:r>
          </a:p>
          <a:p>
            <a:pPr lvl="1"/>
            <a:r>
              <a:rPr lang="en-US" altLang="en-US"/>
              <a:t>cout &lt;&lt; static_cast&lt;char&gt;(toupper('a'));  //works too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B49239C-6F7E-4FC5-96F8-3C71E71A80C8}" type="slidenum">
              <a:rPr lang="en-US" altLang="en-US"/>
              <a:pPr/>
              <a:t>81</a:t>
            </a:fld>
            <a:endParaRPr lang="en-CA" altLang="en-US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isspace Function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isspace returns true if the argument is whitespace</a:t>
            </a:r>
          </a:p>
          <a:p>
            <a:pPr lvl="1"/>
            <a:r>
              <a:rPr lang="en-US" altLang="en-US"/>
              <a:t>Whitespace is spaces, tabs, and newlines</a:t>
            </a:r>
          </a:p>
          <a:p>
            <a:pPr lvl="1"/>
            <a:r>
              <a:rPr lang="en-US" altLang="en-US"/>
              <a:t>isspace('  ') returns true</a:t>
            </a:r>
          </a:p>
          <a:p>
            <a:pPr lvl="1"/>
            <a:r>
              <a:rPr lang="en-US" altLang="en-US"/>
              <a:t>Example:   </a:t>
            </a:r>
            <a:r>
              <a:rPr lang="en-US" altLang="en-US" sz="2400" b="1"/>
              <a:t> if (isspace(next) )</a:t>
            </a:r>
            <a:br>
              <a:rPr lang="en-US" altLang="en-US" sz="2400" b="1"/>
            </a:br>
            <a:r>
              <a:rPr lang="en-US" altLang="en-US" sz="2400" b="1"/>
              <a:t> 			cout &lt;&lt; '-';</a:t>
            </a:r>
            <a:br>
              <a:rPr lang="en-US" altLang="en-US" sz="2400" b="1"/>
            </a:br>
            <a:r>
              <a:rPr lang="en-US" altLang="en-US" sz="2400" b="1"/>
              <a:t>		        else</a:t>
            </a:r>
            <a:br>
              <a:rPr lang="en-US" altLang="en-US" sz="2400" b="1"/>
            </a:br>
            <a:r>
              <a:rPr lang="en-US" altLang="en-US" sz="2400" b="1"/>
              <a:t>			cout &lt;&lt; next;</a:t>
            </a:r>
          </a:p>
          <a:p>
            <a:pPr lvl="1"/>
            <a:r>
              <a:rPr lang="en-US" altLang="en-US"/>
              <a:t>Prints a '-' if next contains a space, tab, or </a:t>
            </a:r>
            <a:br>
              <a:rPr lang="en-US" altLang="en-US"/>
            </a:br>
            <a:r>
              <a:rPr lang="en-US" altLang="en-US"/>
              <a:t>newline character</a:t>
            </a:r>
          </a:p>
          <a:p>
            <a:r>
              <a:rPr lang="en-US" altLang="en-US"/>
              <a:t>See more character functions in </a:t>
            </a:r>
          </a:p>
        </p:txBody>
      </p:sp>
      <p:sp>
        <p:nvSpPr>
          <p:cNvPr id="96154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64313" y="541178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5.9 (1)</a:t>
            </a:r>
          </a:p>
        </p:txBody>
      </p:sp>
      <p:sp>
        <p:nvSpPr>
          <p:cNvPr id="96154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64313" y="5849938"/>
            <a:ext cx="2243137" cy="46672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5.9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1" grpId="0" animBg="1"/>
      <p:bldP spid="9615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D551997-7B78-4552-9A33-04045378E1FD}" type="slidenum">
              <a:rPr lang="en-US" altLang="en-US"/>
              <a:pPr/>
              <a:t>82</a:t>
            </a:fld>
            <a:endParaRPr lang="en-CA" alt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5.3 Conclusion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Write code that will read a line of text and echo the</a:t>
            </a:r>
            <a:br>
              <a:rPr lang="en-US" altLang="en-US"/>
            </a:br>
            <a:r>
              <a:rPr lang="en-US" altLang="en-US"/>
              <a:t>line with all the uppercase letters deleted?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Describe two methods to detect the end of an input</a:t>
            </a:r>
            <a:br>
              <a:rPr lang="en-US" altLang="en-US"/>
            </a:br>
            <a:r>
              <a:rPr lang="en-US" altLang="en-US"/>
              <a:t>file: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Describe whitespace?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AFBF959-9A0B-4612-9B00-13DE661A6A99}" type="slidenum">
              <a:rPr lang="en-US" altLang="en-US"/>
              <a:pPr/>
              <a:t>83</a:t>
            </a:fld>
            <a:endParaRPr lang="en-CA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Chapter 5 -- End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6404" name="AutoShape 4"/>
          <p:cNvSpPr>
            <a:spLocks noChangeArrowheads="1"/>
          </p:cNvSpPr>
          <p:nvPr/>
        </p:nvSpPr>
        <p:spPr bwMode="auto">
          <a:xfrm>
            <a:off x="3422650" y="2768600"/>
            <a:ext cx="2298700" cy="22098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AutoShape 5"/>
          <p:cNvSpPr>
            <a:spLocks noChangeArrowheads="1"/>
          </p:cNvSpPr>
          <p:nvPr/>
        </p:nvSpPr>
        <p:spPr bwMode="auto">
          <a:xfrm>
            <a:off x="4108450" y="3429000"/>
            <a:ext cx="927100" cy="889000"/>
          </a:xfrm>
          <a:prstGeom prst="smileyFace">
            <a:avLst>
              <a:gd name="adj" fmla="val 4653"/>
            </a:avLst>
          </a:prstGeom>
          <a:solidFill>
            <a:srgbClr val="F8BE1A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8FFA8CA-BB58-4E75-AF5E-BB5F67B76C81}" type="slidenum">
              <a:rPr lang="en-US" altLang="en-US"/>
              <a:pPr/>
              <a:t>84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5.1</a:t>
            </a: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27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97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0279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54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02794" name="Picture 10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30363"/>
            <a:ext cx="3952875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2A7E86D-D283-436C-9291-9978F026BD74}" type="slidenum">
              <a:rPr lang="en-US" altLang="en-US"/>
              <a:pPr/>
              <a:t>85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5.2</a:t>
            </a:r>
            <a:endParaRPr lang="en-US" altLang="en-US" sz="4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38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038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03814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638300"/>
            <a:ext cx="348138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6CA1A97-DE47-466C-B909-59F5170B161C}" type="slidenum">
              <a:rPr lang="en-US" altLang="en-US"/>
              <a:pPr/>
              <a:t>86</a:t>
            </a:fld>
            <a:endParaRPr lang="en-CA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5.3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50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3400" y="7175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150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295400" cy="635000"/>
          </a:xfrm>
          <a:prstGeom prst="rightArrow">
            <a:avLst>
              <a:gd name="adj1" fmla="val 57843"/>
              <a:gd name="adj2" fmla="val 534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15078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619250"/>
            <a:ext cx="284956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32F99D8-CCFB-45A2-8CD5-DC49CAA28735}" type="slidenum">
              <a:rPr lang="en-US" altLang="en-US"/>
              <a:pPr/>
              <a:t>87</a:t>
            </a:fld>
            <a:endParaRPr lang="en-CA" alt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5.4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22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22246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49425"/>
            <a:ext cx="4119562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1603048-981D-4DF6-808C-58C118EA9B86}" type="slidenum">
              <a:rPr lang="en-US" altLang="en-US"/>
              <a:pPr/>
              <a:t>88</a:t>
            </a:fld>
            <a:endParaRPr lang="en-CA" alt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5.4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587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7587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15950"/>
          </a:xfrm>
          <a:prstGeom prst="rightArrow">
            <a:avLst>
              <a:gd name="adj1" fmla="val 57843"/>
              <a:gd name="adj2" fmla="val 49410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758790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658938"/>
            <a:ext cx="3662362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BF5A86E-9E4B-47B1-818B-F1ADCE68FEA1}" type="slidenum">
              <a:rPr lang="en-US" altLang="en-US"/>
              <a:pPr/>
              <a:t>89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5.5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8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283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28391" name="Picture 7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636713"/>
            <a:ext cx="3984625" cy="51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5BEA0A5-3525-400F-8A14-A260D458F1FE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File I/O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Reading from a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Taking input from a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Done from beginning to the end (for now)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No backing up to read something again (OK to start over)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Just as done from the keyboard</a:t>
            </a:r>
          </a:p>
          <a:p>
            <a:pPr>
              <a:lnSpc>
                <a:spcPct val="90000"/>
              </a:lnSpc>
            </a:pPr>
            <a:r>
              <a:rPr lang="en-US" altLang="en-US"/>
              <a:t>Writing to a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Sending output to a 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Done from beginning to end (for now)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No backing up to write something again( OK to start over)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Just as done to the screen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08C2A8C-9B52-4F7E-8220-87FA7E9AECAC}" type="slidenum">
              <a:rPr lang="en-US" altLang="en-US"/>
              <a:pPr/>
              <a:t>90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5.6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(1/3)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48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048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04838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47825"/>
            <a:ext cx="44100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19C6A40-E883-4FBF-8318-A141263B81D5}" type="slidenum">
              <a:rPr lang="en-US" altLang="en-US"/>
              <a:pPr/>
              <a:t>91</a:t>
            </a:fld>
            <a:endParaRPr lang="en-CA" alt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5.6</a:t>
            </a:r>
            <a:b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(2/3)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36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92365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923654" name="Picture 6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712913"/>
            <a:ext cx="3903662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34610D4-BEC4-4098-A5F8-52317CC6E65B}" type="slidenum">
              <a:rPr lang="en-US" altLang="en-US"/>
              <a:pPr/>
              <a:t>92</a:t>
            </a:fld>
            <a:endParaRPr lang="en-CA" alt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5.6</a:t>
            </a:r>
            <a:b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(3/3)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4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9246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924679" name="Picture 7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636713"/>
            <a:ext cx="4652963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C6DCED-FE31-44AE-80C1-FD36C2448FD2}" type="slidenum">
              <a:rPr lang="en-US" altLang="en-US"/>
              <a:pPr/>
              <a:t>93</a:t>
            </a:fld>
            <a:endParaRPr lang="en-CA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5.7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1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41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41702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714500"/>
            <a:ext cx="36068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C1ABE41-88A9-4169-A508-4E2D6910C150}" type="slidenum">
              <a:rPr lang="en-US" altLang="en-US"/>
              <a:pPr/>
              <a:t>94</a:t>
            </a:fld>
            <a:endParaRPr lang="en-CA" alt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5.7 </a:t>
            </a:r>
            <a:b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47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9472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947206" name="Picture 6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668463"/>
            <a:ext cx="5418137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6E075CC-7932-43F7-BCCB-7B497F4102EA}" type="slidenum">
              <a:rPr lang="en-US" altLang="en-US"/>
              <a:pPr/>
              <a:t>95</a:t>
            </a:fld>
            <a:endParaRPr lang="en-CA" alt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5.8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6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sp>
        <p:nvSpPr>
          <p:cNvPr id="556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pic>
        <p:nvPicPr>
          <p:cNvPr id="556038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16088"/>
            <a:ext cx="4121150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6BA079A-D013-4F50-94AF-5CACDFE30128}" type="slidenum">
              <a:rPr lang="en-US" altLang="en-US"/>
              <a:pPr/>
              <a:t>96</a:t>
            </a:fld>
            <a:endParaRPr lang="en-CA" alt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5.8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437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8437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843782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92275"/>
            <a:ext cx="31718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AAFAA4-74B9-41C0-A2B6-A967036375B1}" type="slidenum">
              <a:rPr lang="en-US" altLang="en-US"/>
              <a:pPr/>
              <a:t>97</a:t>
            </a:fld>
            <a:endParaRPr lang="en-CA" alt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5.9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3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533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533510" name="Picture 6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878013"/>
            <a:ext cx="7875588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1B5029B-3AE0-4F9D-A8BB-0F3703B0CC7B}" type="slidenum">
              <a:rPr lang="en-US" altLang="en-US"/>
              <a:pPr/>
              <a:t>98</a:t>
            </a:fld>
            <a:endParaRPr lang="en-CA" alt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5.9</a:t>
            </a: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25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Back</a:t>
            </a:r>
          </a:p>
        </p:txBody>
      </p:sp>
      <p:sp>
        <p:nvSpPr>
          <p:cNvPr id="7925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Next</a:t>
            </a:r>
          </a:p>
        </p:txBody>
      </p:sp>
      <p:pic>
        <p:nvPicPr>
          <p:cNvPr id="792582" name="Picture 6" descr="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614488"/>
            <a:ext cx="3892550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_ch02">
  <a:themeElements>
    <a:clrScheme name="sav_ch0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av_ch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v_ch0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sav_ch02</Template>
  <TotalTime>5653</TotalTime>
  <Words>2823</Words>
  <Application>Microsoft Office PowerPoint</Application>
  <PresentationFormat>Letter Paper (8.5x11 in)</PresentationFormat>
  <Paragraphs>718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Arial</vt:lpstr>
      <vt:lpstr>Tahoma</vt:lpstr>
      <vt:lpstr>Times</vt:lpstr>
      <vt:lpstr>Times New Roman</vt:lpstr>
      <vt:lpstr>Wingdings</vt:lpstr>
      <vt:lpstr>sav_ch02</vt:lpstr>
      <vt:lpstr>PowerPoint Presentation</vt:lpstr>
      <vt:lpstr>Chapter 5</vt:lpstr>
      <vt:lpstr>Overview </vt:lpstr>
      <vt:lpstr>I/O Streams</vt:lpstr>
      <vt:lpstr>Objects</vt:lpstr>
      <vt:lpstr>Streams and Basic File I/O</vt:lpstr>
      <vt:lpstr>cin And cout Streams</vt:lpstr>
      <vt:lpstr>Why Use Files?</vt:lpstr>
      <vt:lpstr>File I/O</vt:lpstr>
      <vt:lpstr>Stream Variables</vt:lpstr>
      <vt:lpstr>Streams and Assignment </vt:lpstr>
      <vt:lpstr>Declaring An  Input-file Stream Variable</vt:lpstr>
      <vt:lpstr>Declaring An  Output-file Stream Variable</vt:lpstr>
      <vt:lpstr>Connecting To A File</vt:lpstr>
      <vt:lpstr>Using The Input Stream</vt:lpstr>
      <vt:lpstr>Using The Output Stream</vt:lpstr>
      <vt:lpstr>External File Names</vt:lpstr>
      <vt:lpstr>Closing a File</vt:lpstr>
      <vt:lpstr>Objects</vt:lpstr>
      <vt:lpstr>Member Functions</vt:lpstr>
      <vt:lpstr>Objects and  Member Function Names</vt:lpstr>
      <vt:lpstr>Classes</vt:lpstr>
      <vt:lpstr>Class Member Functions</vt:lpstr>
      <vt:lpstr>Calling a Member Function</vt:lpstr>
      <vt:lpstr>Member Function  Calling Syntax</vt:lpstr>
      <vt:lpstr>Errors On Opening Files</vt:lpstr>
      <vt:lpstr>Catching Stream Errors</vt:lpstr>
      <vt:lpstr>Halting Execution</vt:lpstr>
      <vt:lpstr>Using  fail and exit</vt:lpstr>
      <vt:lpstr>Techniques for File I/O</vt:lpstr>
      <vt:lpstr>Appending Data (optional)</vt:lpstr>
      <vt:lpstr>File Names as Input (optional)</vt:lpstr>
      <vt:lpstr>Using A Character String</vt:lpstr>
      <vt:lpstr>Section 5.1 Conclusion</vt:lpstr>
      <vt:lpstr>Tools for Stream I/O</vt:lpstr>
      <vt:lpstr>Formatting Output to Files</vt:lpstr>
      <vt:lpstr>out_stream.precision(2);</vt:lpstr>
      <vt:lpstr>setf(ios::fixed);</vt:lpstr>
      <vt:lpstr>setf(ios::showpoint);</vt:lpstr>
      <vt:lpstr>Creating Space in Output</vt:lpstr>
      <vt:lpstr>Not Enough Width?</vt:lpstr>
      <vt:lpstr>Unsetting Flags</vt:lpstr>
      <vt:lpstr>Manipulators</vt:lpstr>
      <vt:lpstr>The setw Manipulator</vt:lpstr>
      <vt:lpstr>The setprecision Manipulator</vt:lpstr>
      <vt:lpstr>Manipulator Definitions</vt:lpstr>
      <vt:lpstr>Stream Names as Arguments</vt:lpstr>
      <vt:lpstr>The End of The File</vt:lpstr>
      <vt:lpstr>End of File Example</vt:lpstr>
      <vt:lpstr>Stream Arguments  and Namespaces</vt:lpstr>
      <vt:lpstr>Program Example</vt:lpstr>
      <vt:lpstr>Section 5.2 Conclusion</vt:lpstr>
      <vt:lpstr>Character I/O</vt:lpstr>
      <vt:lpstr>Low Level Character I/O</vt:lpstr>
      <vt:lpstr>Member Function get</vt:lpstr>
      <vt:lpstr>Using get</vt:lpstr>
      <vt:lpstr>get Syntax</vt:lpstr>
      <vt:lpstr>More About get</vt:lpstr>
      <vt:lpstr>The End of The Line</vt:lpstr>
      <vt:lpstr>'\n ' vs "\n "</vt:lpstr>
      <vt:lpstr>Member Function put</vt:lpstr>
      <vt:lpstr>put Syntax</vt:lpstr>
      <vt:lpstr>Member Function putback</vt:lpstr>
      <vt:lpstr>putback Example</vt:lpstr>
      <vt:lpstr>Program Example Checking Input</vt:lpstr>
      <vt:lpstr>Checking Input:       get_int</vt:lpstr>
      <vt:lpstr>Checking Input:       new_line</vt:lpstr>
      <vt:lpstr>Checking Input: Check for Yes or No?</vt:lpstr>
      <vt:lpstr>Mixing cin &gt;&gt; and cin.get</vt:lpstr>
      <vt:lpstr>'\n' Example</vt:lpstr>
      <vt:lpstr>A Fix To Remove '\n'</vt:lpstr>
      <vt:lpstr>Another  '\n' Fix</vt:lpstr>
      <vt:lpstr>Detecting the End of a File</vt:lpstr>
      <vt:lpstr>Using eof</vt:lpstr>
      <vt:lpstr>The End Of File Character</vt:lpstr>
      <vt:lpstr>How To Test End of File</vt:lpstr>
      <vt:lpstr>Program Example: Editing a Text File</vt:lpstr>
      <vt:lpstr>Character Functions</vt:lpstr>
      <vt:lpstr> The toupper Function</vt:lpstr>
      <vt:lpstr>toupper Returns An int</vt:lpstr>
      <vt:lpstr>The isspace Function</vt:lpstr>
      <vt:lpstr>Section 5.3 Conclusion</vt:lpstr>
      <vt:lpstr>Chapter 5 -- End</vt:lpstr>
      <vt:lpstr>Display 5.1 </vt:lpstr>
      <vt:lpstr>Display 5.2</vt:lpstr>
      <vt:lpstr>Display 5.3</vt:lpstr>
      <vt:lpstr>Display 5.4 (1/2)</vt:lpstr>
      <vt:lpstr>Display 5.4 (2/2)</vt:lpstr>
      <vt:lpstr>Display 5.5</vt:lpstr>
      <vt:lpstr>Display 5.6 (1/3)</vt:lpstr>
      <vt:lpstr>Display 5.6 (2/3)</vt:lpstr>
      <vt:lpstr>Display 5.6 (3/3)</vt:lpstr>
      <vt:lpstr>Display 5.7 (1/2)</vt:lpstr>
      <vt:lpstr>Display 5.7  (2/2)</vt:lpstr>
      <vt:lpstr>Display 5.8 (1/2)</vt:lpstr>
      <vt:lpstr>Display 5.8  (2/2)</vt:lpstr>
      <vt:lpstr>Display 5.9 (1/2)</vt:lpstr>
      <vt:lpstr>Display 5.9 (2/2)</vt:lpstr>
    </vt:vector>
  </TitlesOfParts>
  <Company>Addison-Wesley 2003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Streams as an Introduction to Objects and Classes</dc:title>
  <dc:subject/>
  <dc:creator>Mohammed Kayed</dc:creator>
  <cp:lastModifiedBy>Mohammed Kayed</cp:lastModifiedBy>
  <cp:revision>261</cp:revision>
  <cp:lastPrinted>2001-11-04T00:51:13Z</cp:lastPrinted>
  <dcterms:created xsi:type="dcterms:W3CDTF">2002-05-19T03:30:33Z</dcterms:created>
  <dcterms:modified xsi:type="dcterms:W3CDTF">2020-02-15T16:12:18Z</dcterms:modified>
</cp:coreProperties>
</file>