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596" r:id="rId2"/>
    <p:sldId id="321" r:id="rId3"/>
    <p:sldId id="343" r:id="rId4"/>
    <p:sldId id="553" r:id="rId5"/>
    <p:sldId id="557" r:id="rId6"/>
    <p:sldId id="558" r:id="rId7"/>
    <p:sldId id="559" r:id="rId8"/>
    <p:sldId id="560" r:id="rId9"/>
    <p:sldId id="561" r:id="rId10"/>
    <p:sldId id="563" r:id="rId11"/>
    <p:sldId id="564" r:id="rId12"/>
    <p:sldId id="554" r:id="rId13"/>
    <p:sldId id="565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555" r:id="rId22"/>
    <p:sldId id="573" r:id="rId23"/>
    <p:sldId id="575" r:id="rId24"/>
    <p:sldId id="576" r:id="rId25"/>
    <p:sldId id="577" r:id="rId26"/>
    <p:sldId id="578" r:id="rId27"/>
    <p:sldId id="579" r:id="rId28"/>
    <p:sldId id="580" r:id="rId29"/>
    <p:sldId id="581" r:id="rId30"/>
    <p:sldId id="582" r:id="rId31"/>
    <p:sldId id="583" r:id="rId32"/>
    <p:sldId id="584" r:id="rId33"/>
    <p:sldId id="585" r:id="rId34"/>
    <p:sldId id="586" r:id="rId35"/>
    <p:sldId id="587" r:id="rId36"/>
    <p:sldId id="589" r:id="rId37"/>
    <p:sldId id="590" r:id="rId38"/>
    <p:sldId id="591" r:id="rId39"/>
    <p:sldId id="592" r:id="rId40"/>
    <p:sldId id="593" r:id="rId41"/>
    <p:sldId id="594" r:id="rId42"/>
    <p:sldId id="349" r:id="rId43"/>
    <p:sldId id="359" r:id="rId44"/>
    <p:sldId id="360" r:id="rId45"/>
    <p:sldId id="562" r:id="rId46"/>
    <p:sldId id="365" r:id="rId47"/>
    <p:sldId id="369" r:id="rId48"/>
    <p:sldId id="512" r:id="rId49"/>
    <p:sldId id="372" r:id="rId50"/>
    <p:sldId id="515" r:id="rId51"/>
    <p:sldId id="361" r:id="rId52"/>
    <p:sldId id="380" r:id="rId53"/>
    <p:sldId id="387" r:id="rId54"/>
    <p:sldId id="574" r:id="rId55"/>
    <p:sldId id="375" r:id="rId56"/>
    <p:sldId id="536" r:id="rId57"/>
    <p:sldId id="588" r:id="rId58"/>
    <p:sldId id="397" r:id="rId59"/>
    <p:sldId id="540" r:id="rId60"/>
    <p:sldId id="468" r:id="rId61"/>
    <p:sldId id="542" r:id="rId62"/>
  </p:sldIdLst>
  <p:sldSz cx="9144000" cy="6858000" type="letter"/>
  <p:notesSz cx="6858000" cy="9144000"/>
  <p:defaultTextStyle>
    <a:defPPr>
      <a:defRPr lang="en-CA"/>
    </a:defPPr>
    <a:lvl1pPr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CEDF"/>
    <a:srgbClr val="F8BE1A"/>
    <a:srgbClr val="F6DC1C"/>
    <a:srgbClr val="A72CDE"/>
    <a:srgbClr val="A52E2C"/>
    <a:srgbClr val="595959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34" y="38"/>
      </p:cViewPr>
      <p:guideLst>
        <p:guide orient="horz" pos="2136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04" y="22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A3C1892B-E32E-419B-A78D-99EB3BDE6C9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19191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9C450E6F-8B5F-4B68-972C-41C5D6A29EE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59497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D712780-E33E-42C5-9AFC-7E03123C951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7855807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960487C-0EC5-4B34-89E8-F258F03FD0B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445203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9050"/>
            <a:ext cx="2152650" cy="6076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"/>
            <a:ext cx="6305550" cy="6076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6F8799F-7D9A-4E24-83DE-CE8223E822B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341109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A2740C7-97A9-4E70-8D3D-C9A324D9ACC8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42759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C4028A6-6A1E-4F18-91CB-C43548EFB728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618141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481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524000"/>
            <a:ext cx="41481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AB5290E-E2FD-44E2-8C91-36ED7B262572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129274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5A853BB-4366-4EDB-B075-3B2F269BBFAC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293891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9BDD620-9350-432F-A2C2-BD8DADD50B74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6919630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A3209F6-3BE9-4A1D-8806-B9C2AEA94DA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194373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5C5D6BA-01D4-47F5-9D09-1E8DC1594D45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534001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E3DF312-4F71-439A-BFD6-97F3EA7C079E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7326340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4486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7569200" y="303213"/>
            <a:ext cx="1336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9050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756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000">
                <a:latin typeface="+mn-lt"/>
              </a:defRPr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2000" b="1">
                <a:latin typeface="+mn-lt"/>
              </a:defRPr>
            </a:lvl1pPr>
          </a:lstStyle>
          <a:p>
            <a:r>
              <a:rPr lang="en-US" altLang="en-US"/>
              <a:t>Slide </a:t>
            </a:r>
            <a:fld id="{680A581D-4870-4EAB-A8C7-05ED22AFE389}" type="slidenum">
              <a:rPr lang="en-US" altLang="en-US"/>
              <a:pPr/>
              <a:t>‹#›</a:t>
            </a:fld>
            <a:endParaRPr lang="en-CA" altLang="en-US"/>
          </a:p>
        </p:txBody>
      </p:sp>
      <p:pic>
        <p:nvPicPr>
          <p:cNvPr id="3105" name="Picture 33" descr="ho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525"/>
            <a:ext cx="9144000" cy="1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sign_onl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85750"/>
            <a:ext cx="7556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7" name="Rectangle 35"/>
          <p:cNvSpPr>
            <a:spLocks noChangeArrowheads="1"/>
          </p:cNvSpPr>
          <p:nvPr userDrawn="1"/>
        </p:nvSpPr>
        <p:spPr bwMode="auto">
          <a:xfrm>
            <a:off x="0" y="0"/>
            <a:ext cx="73025" cy="68580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 uiExpand="1" build="p" bldLvl="3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6000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../SYS/Savitch%20Slides/Savitch2_1.ppt#-1,3,Naming Variables" TargetMode="External"/><Relationship Id="rId5" Type="http://schemas.openxmlformats.org/officeDocument/2006/relationships/slide" Target="slide38.xml"/><Relationship Id="rId4" Type="http://schemas.openxmlformats.org/officeDocument/2006/relationships/slide" Target="slide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A1430FF-451D-4D08-97B6-E75D3C5DBDCE}" type="slidenum">
              <a:rPr lang="en-US" altLang="en-US"/>
              <a:pPr/>
              <a:t>1</a:t>
            </a:fld>
            <a:endParaRPr lang="en-CA" altLang="en-US"/>
          </a:p>
        </p:txBody>
      </p:sp>
      <p:pic>
        <p:nvPicPr>
          <p:cNvPr id="869378" name="Picture 2" descr="cover_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6D31486-2713-4F8E-979B-073A6E091C8E}" type="slidenum">
              <a:rPr lang="en-US" altLang="en-US"/>
              <a:pPr/>
              <a:t>10</a:t>
            </a:fld>
            <a:endParaRPr lang="en-CA" altLang="en-US"/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The Main Function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main function in a program is used like a</a:t>
            </a:r>
            <a:br>
              <a:rPr lang="en-US" altLang="en-US"/>
            </a:br>
            <a:r>
              <a:rPr lang="en-US" altLang="en-US"/>
              <a:t>void function…do you have to end the program</a:t>
            </a:r>
            <a:br>
              <a:rPr lang="en-US" altLang="en-US"/>
            </a:br>
            <a:r>
              <a:rPr lang="en-US" altLang="en-US"/>
              <a:t>with a  return-statement?</a:t>
            </a:r>
          </a:p>
          <a:p>
            <a:pPr lvl="1"/>
            <a:r>
              <a:rPr lang="en-US" altLang="en-US"/>
              <a:t>Because the main function is defined to return a </a:t>
            </a:r>
            <a:br>
              <a:rPr lang="en-US" altLang="en-US"/>
            </a:br>
            <a:r>
              <a:rPr lang="en-US" altLang="en-US"/>
              <a:t>value of type int, the return is needed</a:t>
            </a:r>
          </a:p>
          <a:p>
            <a:pPr lvl="1"/>
            <a:r>
              <a:rPr lang="en-US" altLang="en-US"/>
              <a:t>C++ standard says the return 0 can be omitted, but </a:t>
            </a:r>
            <a:br>
              <a:rPr lang="en-US" altLang="en-US"/>
            </a:br>
            <a:r>
              <a:rPr lang="en-US" altLang="en-US"/>
              <a:t>many compilers still require 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2198A4F-F05A-400A-9486-FABCF37BA884}" type="slidenum">
              <a:rPr lang="en-US" altLang="en-US"/>
              <a:pPr/>
              <a:t>11</a:t>
            </a:fld>
            <a:endParaRPr lang="en-CA" altLang="en-US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4.1 Conclusion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you</a:t>
            </a:r>
          </a:p>
          <a:p>
            <a:pPr lvl="1"/>
            <a:r>
              <a:rPr lang="en-US" altLang="en-US"/>
              <a:t>Describe the differences between void-functions </a:t>
            </a:r>
            <a:br>
              <a:rPr lang="en-US" altLang="en-US"/>
            </a:br>
            <a:r>
              <a:rPr lang="en-US" altLang="en-US"/>
              <a:t>and functions that return one value?</a:t>
            </a:r>
          </a:p>
          <a:p>
            <a:pPr lvl="1"/>
            <a:r>
              <a:rPr lang="en-US" altLang="en-US"/>
              <a:t>Tell what happens if you forget the return-statement</a:t>
            </a:r>
            <a:br>
              <a:rPr lang="en-US" altLang="en-US"/>
            </a:br>
            <a:r>
              <a:rPr lang="en-US" altLang="en-US"/>
              <a:t>in a void-function?</a:t>
            </a:r>
          </a:p>
          <a:p>
            <a:pPr lvl="1"/>
            <a:r>
              <a:rPr lang="en-US" altLang="en-US"/>
              <a:t>Distinguish between functions that are used as </a:t>
            </a:r>
            <a:br>
              <a:rPr lang="en-US" altLang="en-US"/>
            </a:br>
            <a:r>
              <a:rPr lang="en-US" altLang="en-US"/>
              <a:t>expressions and those used as statements?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3BE8C8B-BA01-4F6B-BAB8-432C4ACDA426}" type="slidenum">
              <a:rPr lang="en-US" altLang="en-US"/>
              <a:pPr/>
              <a:t>12</a:t>
            </a:fld>
            <a:endParaRPr lang="en-CA" altLang="en-US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Call-by-Reference Parameters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14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Call-by-value is not adequate when we need </a:t>
            </a:r>
            <a:br>
              <a:rPr lang="en-US" altLang="en-US" sz="2800"/>
            </a:br>
            <a:r>
              <a:rPr lang="en-US" altLang="en-US" sz="2800"/>
              <a:t>a sub-task to obtain input values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Call-by-value means that the formal parameters </a:t>
            </a:r>
            <a:br>
              <a:rPr lang="en-US" altLang="en-US" sz="2400"/>
            </a:br>
            <a:r>
              <a:rPr lang="en-US" altLang="en-US" sz="2400"/>
              <a:t>receive the </a:t>
            </a:r>
            <a:r>
              <a:rPr lang="en-US" altLang="en-US" sz="2400" b="1" u="sng"/>
              <a:t>values</a:t>
            </a:r>
            <a:r>
              <a:rPr lang="en-US" altLang="en-US" sz="2400"/>
              <a:t> of the arguments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To obtain input values, we need to change the </a:t>
            </a:r>
            <a:br>
              <a:rPr lang="en-US" altLang="en-US" sz="2400"/>
            </a:br>
            <a:r>
              <a:rPr lang="en-US" altLang="en-US" sz="2400" u="sng"/>
              <a:t>variables</a:t>
            </a:r>
            <a:r>
              <a:rPr lang="en-US" altLang="en-US" sz="2400"/>
              <a:t> that are </a:t>
            </a:r>
            <a:r>
              <a:rPr lang="en-US" altLang="en-US" sz="2400" u="sng"/>
              <a:t>arguments</a:t>
            </a:r>
            <a:r>
              <a:rPr lang="en-US" altLang="en-US" sz="2400"/>
              <a:t> to the function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Recall that we have changed the values of </a:t>
            </a:r>
            <a:br>
              <a:rPr lang="en-US" altLang="en-US" sz="2000"/>
            </a:br>
            <a:r>
              <a:rPr lang="en-US" altLang="en-US" sz="2000"/>
              <a:t>formal parameters in a function body, but we have not </a:t>
            </a:r>
            <a:br>
              <a:rPr lang="en-US" altLang="en-US" sz="2000"/>
            </a:br>
            <a:r>
              <a:rPr lang="en-US" altLang="en-US" sz="2000"/>
              <a:t>changed the </a:t>
            </a:r>
            <a:r>
              <a:rPr lang="en-US" altLang="en-US" sz="2000" u="sng"/>
              <a:t>arguments</a:t>
            </a:r>
            <a:r>
              <a:rPr lang="en-US" altLang="en-US" sz="2000"/>
              <a:t> found in the function call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Call-by-reference parameters allow us to change</a:t>
            </a:r>
            <a:br>
              <a:rPr lang="en-US" altLang="en-US" sz="2800"/>
            </a:br>
            <a:r>
              <a:rPr lang="en-US" altLang="en-US" sz="2800"/>
              <a:t>the variable used in the function call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Arguments for call-by-reference parameters must be</a:t>
            </a:r>
            <a:br>
              <a:rPr lang="en-US" altLang="en-US" sz="2400"/>
            </a:br>
            <a:r>
              <a:rPr lang="en-US" altLang="en-US" sz="2400"/>
              <a:t>variables, not numbers</a:t>
            </a:r>
          </a:p>
        </p:txBody>
      </p:sp>
      <p:sp>
        <p:nvSpPr>
          <p:cNvPr id="819204" name="Text Box 4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4.2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5226640-4AFE-4284-B3D3-2481DC0AEDA2}" type="slidenum">
              <a:rPr lang="en-US" altLang="en-US"/>
              <a:pPr/>
              <a:t>13</a:t>
            </a:fld>
            <a:endParaRPr lang="en-CA" altLang="en-US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Call-by-Reference Example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10150"/>
          </a:xfrm>
        </p:spPr>
        <p:txBody>
          <a:bodyPr/>
          <a:lstStyle/>
          <a:p>
            <a:r>
              <a:rPr lang="en-US" altLang="en-US" sz="2800"/>
              <a:t>void get_input(double</a:t>
            </a:r>
            <a:r>
              <a:rPr lang="en-US" altLang="en-US" sz="2800" b="1">
                <a:solidFill>
                  <a:schemeClr val="hlink"/>
                </a:solidFill>
              </a:rPr>
              <a:t>&amp;</a:t>
            </a:r>
            <a:r>
              <a:rPr lang="en-US" altLang="en-US" sz="2800"/>
              <a:t> f_variable)</a:t>
            </a:r>
            <a:br>
              <a:rPr lang="en-US" altLang="en-US" sz="2800"/>
            </a:br>
            <a:r>
              <a:rPr lang="en-US" altLang="en-US" sz="2800"/>
              <a:t> {</a:t>
            </a:r>
            <a:br>
              <a:rPr lang="en-US" altLang="en-US" sz="2800"/>
            </a:br>
            <a:r>
              <a:rPr lang="en-US" altLang="en-US" sz="2800"/>
              <a:t>       using namespace std;</a:t>
            </a:r>
            <a:br>
              <a:rPr lang="en-US" altLang="en-US" sz="2800"/>
            </a:br>
            <a:r>
              <a:rPr lang="en-US" altLang="en-US" sz="2800"/>
              <a:t>       cout &lt;&lt; “ Convert a Fahrenheit temperature”</a:t>
            </a:r>
            <a:br>
              <a:rPr lang="en-US" altLang="en-US" sz="2800"/>
            </a:br>
            <a:r>
              <a:rPr lang="en-US" altLang="en-US" sz="2800"/>
              <a:t>      	          &lt;&lt; “ to Celsius.\n”</a:t>
            </a:r>
            <a:br>
              <a:rPr lang="en-US" altLang="en-US" sz="2800"/>
            </a:br>
            <a:r>
              <a:rPr lang="en-US" altLang="en-US" sz="2800"/>
              <a:t>            	&lt;&lt; “ Enter a temperature in Fahrenheit: “;</a:t>
            </a:r>
            <a:br>
              <a:rPr lang="en-US" altLang="en-US" sz="2800"/>
            </a:br>
            <a:r>
              <a:rPr lang="en-US" altLang="en-US" sz="2800"/>
              <a:t>  	 cin &gt;&gt; f_variable;</a:t>
            </a:r>
            <a:br>
              <a:rPr lang="en-US" altLang="en-US" sz="2800"/>
            </a:br>
            <a:r>
              <a:rPr lang="en-US" altLang="en-US" sz="2800"/>
              <a:t>}               </a:t>
            </a:r>
          </a:p>
          <a:p>
            <a:r>
              <a:rPr lang="en-US" altLang="en-US" sz="2800"/>
              <a:t>‘&amp;’ symbol (ampersand) identifies f_variable as a </a:t>
            </a:r>
            <a:br>
              <a:rPr lang="en-US" altLang="en-US" sz="2800"/>
            </a:br>
            <a:r>
              <a:rPr lang="en-US" altLang="en-US" sz="2800"/>
              <a:t>call-by-reference parameter</a:t>
            </a:r>
          </a:p>
          <a:p>
            <a:pPr lvl="1"/>
            <a:r>
              <a:rPr lang="en-US" altLang="en-US" sz="2400"/>
              <a:t>Used in both declaration and definition!</a:t>
            </a:r>
          </a:p>
        </p:txBody>
      </p:sp>
      <p:sp>
        <p:nvSpPr>
          <p:cNvPr id="83251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235700" y="5437188"/>
            <a:ext cx="2589213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4.4 (1)</a:t>
            </a:r>
          </a:p>
        </p:txBody>
      </p:sp>
      <p:sp>
        <p:nvSpPr>
          <p:cNvPr id="83251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235700" y="5989638"/>
            <a:ext cx="2589213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4.4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6" grpId="0" animBg="1"/>
      <p:bldP spid="832516" grpId="1" animBg="1"/>
      <p:bldP spid="8325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C4BC263-79DE-4B9A-8766-FE8C52F90C42}" type="slidenum">
              <a:rPr lang="en-US" altLang="en-US"/>
              <a:pPr/>
              <a:t>14</a:t>
            </a:fld>
            <a:endParaRPr lang="en-CA" altLang="en-US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Call-By-Reference Details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Call-by-reference works almost as if the </a:t>
            </a:r>
            <a:br>
              <a:rPr lang="en-US" altLang="en-US"/>
            </a:br>
            <a:r>
              <a:rPr lang="en-US" altLang="en-US"/>
              <a:t>argument </a:t>
            </a:r>
            <a:r>
              <a:rPr lang="en-US" altLang="en-US" u="sng"/>
              <a:t>variable</a:t>
            </a:r>
            <a:r>
              <a:rPr lang="en-US" altLang="en-US"/>
              <a:t> is substituted for the formal</a:t>
            </a:r>
            <a:br>
              <a:rPr lang="en-US" altLang="en-US"/>
            </a:br>
            <a:r>
              <a:rPr lang="en-US" altLang="en-US"/>
              <a:t>parameter, not the argument’s </a:t>
            </a:r>
            <a:r>
              <a:rPr lang="en-US" altLang="en-US" u="sng"/>
              <a:t>value</a:t>
            </a:r>
          </a:p>
          <a:p>
            <a:r>
              <a:rPr lang="en-US" altLang="en-US"/>
              <a:t>In reality, the memory location of the argument</a:t>
            </a:r>
            <a:br>
              <a:rPr lang="en-US" altLang="en-US"/>
            </a:br>
            <a:r>
              <a:rPr lang="en-US" altLang="en-US"/>
              <a:t>variable is given to the formal parameter</a:t>
            </a:r>
          </a:p>
          <a:p>
            <a:pPr lvl="1"/>
            <a:r>
              <a:rPr lang="en-US" altLang="en-US"/>
              <a:t>Whatever is done to a formal parameter in the </a:t>
            </a:r>
            <a:br>
              <a:rPr lang="en-US" altLang="en-US"/>
            </a:br>
            <a:r>
              <a:rPr lang="en-US" altLang="en-US"/>
              <a:t>function body, is actually done to the value at the </a:t>
            </a:r>
            <a:br>
              <a:rPr lang="en-US" altLang="en-US"/>
            </a:br>
            <a:r>
              <a:rPr lang="en-US" altLang="en-US"/>
              <a:t>memory location of the argument variable</a:t>
            </a:r>
          </a:p>
        </p:txBody>
      </p:sp>
      <p:sp>
        <p:nvSpPr>
          <p:cNvPr id="833540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892800" y="5456238"/>
            <a:ext cx="2589213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4.5 (1)</a:t>
            </a:r>
          </a:p>
        </p:txBody>
      </p:sp>
      <p:sp>
        <p:nvSpPr>
          <p:cNvPr id="83354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892800" y="6008688"/>
            <a:ext cx="2589213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4.5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40" grpId="0" animBg="1"/>
      <p:bldP spid="8335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4CE3CF1-D134-46C1-8FA8-720C25EAF3E5}" type="slidenum">
              <a:rPr lang="en-US" altLang="en-US"/>
              <a:pPr/>
              <a:t>15</a:t>
            </a:fld>
            <a:endParaRPr lang="en-CA" altLang="en-US"/>
          </a:p>
        </p:txBody>
      </p:sp>
      <p:sp>
        <p:nvSpPr>
          <p:cNvPr id="83456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1409700"/>
          </a:xfrm>
        </p:spPr>
        <p:txBody>
          <a:bodyPr/>
          <a:lstStyle/>
          <a:p>
            <a:r>
              <a:rPr lang="en-US" altLang="en-US" sz="4800"/>
              <a:t>Call Comparisons</a:t>
            </a:r>
            <a:br>
              <a:rPr lang="en-US" altLang="en-US" sz="4800"/>
            </a:br>
            <a:r>
              <a:rPr lang="en-US" altLang="en-US" sz="4800"/>
              <a:t>Call By Reference vs Value</a:t>
            </a:r>
          </a:p>
        </p:txBody>
      </p:sp>
      <p:sp>
        <p:nvSpPr>
          <p:cNvPr id="834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66863"/>
            <a:ext cx="4148138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Call-by-reference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function call:</a:t>
            </a:r>
            <a:br>
              <a:rPr lang="en-US" altLang="en-US" sz="2400"/>
            </a:br>
            <a:r>
              <a:rPr lang="en-US" altLang="en-US" sz="2400"/>
              <a:t>        </a:t>
            </a:r>
            <a:r>
              <a:rPr lang="en-US" altLang="en-US" sz="2000"/>
              <a:t>    </a:t>
            </a:r>
            <a:r>
              <a:rPr lang="en-US" altLang="en-US" sz="2000" b="1"/>
              <a:t>f(age);</a:t>
            </a: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400"/>
              <a:t>void f(int</a:t>
            </a:r>
            <a:r>
              <a:rPr lang="en-US" altLang="en-US" sz="2400">
                <a:solidFill>
                  <a:schemeClr val="hlink"/>
                </a:solidFill>
              </a:rPr>
              <a:t>&amp;</a:t>
            </a:r>
            <a:r>
              <a:rPr lang="en-US" altLang="en-US" sz="2400"/>
              <a:t> ref_par);</a:t>
            </a: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>
            <a:off x="3803650" y="2338388"/>
            <a:ext cx="1471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Memory</a:t>
            </a:r>
          </a:p>
        </p:txBody>
      </p:sp>
      <p:sp>
        <p:nvSpPr>
          <p:cNvPr id="834568" name="Text Box 8"/>
          <p:cNvSpPr txBox="1">
            <a:spLocks noChangeArrowheads="1"/>
          </p:cNvSpPr>
          <p:nvPr/>
        </p:nvSpPr>
        <p:spPr bwMode="auto">
          <a:xfrm>
            <a:off x="3470275" y="3665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834569" name="Text Box 9"/>
          <p:cNvSpPr txBox="1">
            <a:spLocks noChangeArrowheads="1"/>
          </p:cNvSpPr>
          <p:nvPr/>
        </p:nvSpPr>
        <p:spPr bwMode="auto">
          <a:xfrm>
            <a:off x="3546475" y="37988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aphicFrame>
        <p:nvGraphicFramePr>
          <p:cNvPr id="834624" name="Group 64"/>
          <p:cNvGraphicFramePr>
            <a:graphicFrameLocks noGrp="1"/>
          </p:cNvGraphicFramePr>
          <p:nvPr/>
        </p:nvGraphicFramePr>
        <p:xfrm>
          <a:off x="2867025" y="2838450"/>
          <a:ext cx="3384550" cy="2492375"/>
        </p:xfrm>
        <a:graphic>
          <a:graphicData uri="http://schemas.openxmlformats.org/drawingml/2006/table">
            <a:tbl>
              <a:tblPr/>
              <a:tblGrid>
                <a:gridCol w="982663"/>
                <a:gridCol w="1220787"/>
                <a:gridCol w="1181100"/>
              </a:tblGrid>
              <a:tr h="490538"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Contents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initial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hours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60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4629" name="Line 69"/>
          <p:cNvSpPr>
            <a:spLocks noChangeShapeType="1"/>
          </p:cNvSpPr>
          <p:nvPr/>
        </p:nvSpPr>
        <p:spPr bwMode="auto">
          <a:xfrm>
            <a:off x="4559300" y="3390900"/>
            <a:ext cx="0" cy="4000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30" name="Line 70"/>
          <p:cNvSpPr>
            <a:spLocks noChangeShapeType="1"/>
          </p:cNvSpPr>
          <p:nvPr/>
        </p:nvSpPr>
        <p:spPr bwMode="auto">
          <a:xfrm flipH="1">
            <a:off x="2343150" y="3390900"/>
            <a:ext cx="22161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31" name="Line 71"/>
          <p:cNvSpPr>
            <a:spLocks noChangeShapeType="1"/>
          </p:cNvSpPr>
          <p:nvPr/>
        </p:nvSpPr>
        <p:spPr bwMode="auto">
          <a:xfrm flipV="1">
            <a:off x="2343150" y="2876550"/>
            <a:ext cx="0" cy="514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35" name="Line 75"/>
          <p:cNvSpPr>
            <a:spLocks noChangeShapeType="1"/>
          </p:cNvSpPr>
          <p:nvPr/>
        </p:nvSpPr>
        <p:spPr bwMode="auto">
          <a:xfrm>
            <a:off x="2324100" y="5715000"/>
            <a:ext cx="1047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36" name="Line 76"/>
          <p:cNvSpPr>
            <a:spLocks noChangeShapeType="1"/>
          </p:cNvSpPr>
          <p:nvPr/>
        </p:nvSpPr>
        <p:spPr bwMode="auto">
          <a:xfrm flipH="1">
            <a:off x="3352800" y="5734050"/>
            <a:ext cx="0" cy="342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37" name="Line 77"/>
          <p:cNvSpPr>
            <a:spLocks noChangeShapeType="1"/>
          </p:cNvSpPr>
          <p:nvPr/>
        </p:nvSpPr>
        <p:spPr bwMode="auto">
          <a:xfrm>
            <a:off x="2343150" y="3390900"/>
            <a:ext cx="0" cy="2324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38" name="Line 78"/>
          <p:cNvSpPr>
            <a:spLocks noChangeShapeType="1"/>
          </p:cNvSpPr>
          <p:nvPr/>
        </p:nvSpPr>
        <p:spPr bwMode="auto">
          <a:xfrm flipH="1" flipV="1">
            <a:off x="5638800" y="3390900"/>
            <a:ext cx="0" cy="4000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39" name="Line 79"/>
          <p:cNvSpPr>
            <a:spLocks noChangeShapeType="1"/>
          </p:cNvSpPr>
          <p:nvPr/>
        </p:nvSpPr>
        <p:spPr bwMode="auto">
          <a:xfrm>
            <a:off x="5619750" y="3390900"/>
            <a:ext cx="19621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40" name="Line 80"/>
          <p:cNvSpPr>
            <a:spLocks noChangeShapeType="1"/>
          </p:cNvSpPr>
          <p:nvPr/>
        </p:nvSpPr>
        <p:spPr bwMode="auto">
          <a:xfrm flipV="1">
            <a:off x="7600950" y="2781300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41" name="Line 81"/>
          <p:cNvSpPr>
            <a:spLocks noChangeShapeType="1"/>
          </p:cNvSpPr>
          <p:nvPr/>
        </p:nvSpPr>
        <p:spPr bwMode="auto">
          <a:xfrm flipH="1">
            <a:off x="7581900" y="3390900"/>
            <a:ext cx="19050" cy="2552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43" name="Rectangle 83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597025"/>
            <a:ext cx="4148138" cy="4933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Call-by-value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function call:</a:t>
            </a:r>
            <a:br>
              <a:rPr lang="en-US" altLang="en-US" sz="2400"/>
            </a:br>
            <a:r>
              <a:rPr lang="en-US" altLang="en-US" sz="2400"/>
              <a:t>                    </a:t>
            </a:r>
            <a:r>
              <a:rPr lang="en-US" altLang="en-US" sz="2400" b="1"/>
              <a:t>f(age);</a:t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/>
              <a:t>void f(int var_par);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3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3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3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3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629" grpId="0" animBg="1"/>
      <p:bldP spid="834630" grpId="0" animBg="1"/>
      <p:bldP spid="834631" grpId="0" animBg="1"/>
      <p:bldP spid="834635" grpId="0" animBg="1"/>
      <p:bldP spid="834636" grpId="0" animBg="1"/>
      <p:bldP spid="834637" grpId="0" animBg="1"/>
      <p:bldP spid="834638" grpId="0" animBg="1"/>
      <p:bldP spid="834639" grpId="0" animBg="1"/>
      <p:bldP spid="834640" grpId="0" animBg="1"/>
      <p:bldP spid="8346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AD0B5B9-EB27-48A9-9409-2AE2EAB636E9}" type="slidenum">
              <a:rPr lang="en-US" altLang="en-US"/>
              <a:pPr/>
              <a:t>16</a:t>
            </a:fld>
            <a:endParaRPr lang="en-CA" altLang="en-US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Example:  swap_values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72050"/>
          </a:xfrm>
        </p:spPr>
        <p:txBody>
          <a:bodyPr/>
          <a:lstStyle/>
          <a:p>
            <a:r>
              <a:rPr lang="en-US" altLang="en-US" sz="2000" b="1"/>
              <a:t>void swap(int&amp; variable1, int&amp; variable2)</a:t>
            </a:r>
            <a:br>
              <a:rPr lang="en-US" altLang="en-US" sz="2000" b="1"/>
            </a:br>
            <a:r>
              <a:rPr lang="en-US" altLang="en-US" sz="2000" b="1"/>
              <a:t>{</a:t>
            </a:r>
            <a:br>
              <a:rPr lang="en-US" altLang="en-US" sz="2000" b="1"/>
            </a:br>
            <a:r>
              <a:rPr lang="en-US" altLang="en-US" sz="2000" b="1"/>
              <a:t>     int temp = variable1;</a:t>
            </a:r>
            <a:br>
              <a:rPr lang="en-US" altLang="en-US" sz="2000" b="1"/>
            </a:br>
            <a:r>
              <a:rPr lang="en-US" altLang="en-US" sz="2000" b="1"/>
              <a:t>     variable1 = variable2;</a:t>
            </a:r>
            <a:br>
              <a:rPr lang="en-US" altLang="en-US" sz="2000" b="1"/>
            </a:br>
            <a:r>
              <a:rPr lang="en-US" altLang="en-US" sz="2000" b="1"/>
              <a:t>     variable2 = temp;</a:t>
            </a:r>
            <a:br>
              <a:rPr lang="en-US" altLang="en-US" sz="2000" b="1"/>
            </a:br>
            <a:r>
              <a:rPr lang="en-US" altLang="en-US" sz="2000" b="1"/>
              <a:t>}</a:t>
            </a:r>
          </a:p>
          <a:p>
            <a:r>
              <a:rPr lang="en-US" altLang="en-US" sz="2400" b="1"/>
              <a:t>If called with  swap(first_num, second_num);</a:t>
            </a:r>
          </a:p>
          <a:p>
            <a:pPr lvl="1"/>
            <a:r>
              <a:rPr lang="en-US" altLang="en-US" sz="2000" b="1"/>
              <a:t>first_num is substituted for variable1 in the parameter list</a:t>
            </a:r>
          </a:p>
          <a:p>
            <a:pPr lvl="1"/>
            <a:r>
              <a:rPr lang="en-US" altLang="en-US" sz="2000" b="1"/>
              <a:t>second_num is substituted for variable2 in the parameter list</a:t>
            </a:r>
          </a:p>
          <a:p>
            <a:pPr lvl="1"/>
            <a:r>
              <a:rPr lang="en-US" altLang="en-US" sz="2000" b="1"/>
              <a:t>temp is assigned the value of variable1 (first_num) since the </a:t>
            </a:r>
            <a:br>
              <a:rPr lang="en-US" altLang="en-US" sz="2000" b="1"/>
            </a:br>
            <a:r>
              <a:rPr lang="en-US" altLang="en-US" sz="2000" b="1"/>
              <a:t>next line will loose the value in first_num</a:t>
            </a:r>
          </a:p>
          <a:p>
            <a:pPr lvl="1"/>
            <a:r>
              <a:rPr lang="en-US" altLang="en-US" sz="2000" b="1"/>
              <a:t>variable1 (first_num) is assigned the value in variable2 (second_num)</a:t>
            </a:r>
          </a:p>
          <a:p>
            <a:pPr lvl="1"/>
            <a:r>
              <a:rPr lang="en-US" altLang="en-US" sz="2000" b="1"/>
              <a:t>variable2 (second_num) is assigned the original value of </a:t>
            </a:r>
            <a:br>
              <a:rPr lang="en-US" altLang="en-US" sz="2000" b="1"/>
            </a:br>
            <a:r>
              <a:rPr lang="en-US" altLang="en-US" sz="2000" b="1"/>
              <a:t>variable1 (first_num) which was stored in temp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75F62FC-677A-46C0-84F4-BE41C1E49716}" type="slidenum">
              <a:rPr lang="en-US" altLang="en-US"/>
              <a:pPr/>
              <a:t>17</a:t>
            </a:fld>
            <a:endParaRPr lang="en-CA" alt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Mixed Parameter Lists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Call-by-value and call-by-reference parameters </a:t>
            </a:r>
            <a:br>
              <a:rPr lang="en-US" altLang="en-US"/>
            </a:br>
            <a:r>
              <a:rPr lang="en-US" altLang="en-US"/>
              <a:t>can be mixed in the same function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Example:</a:t>
            </a:r>
            <a:br>
              <a:rPr lang="en-US" altLang="en-US"/>
            </a:br>
            <a:r>
              <a:rPr lang="en-US" altLang="en-US" sz="2800"/>
              <a:t>void good_stuff(int&amp; par1, int par2, double&amp; par3);</a:t>
            </a:r>
          </a:p>
          <a:p>
            <a:pPr lvl="1"/>
            <a:r>
              <a:rPr lang="en-US" altLang="en-US"/>
              <a:t>par1 and par3 are call-by-reference formal parameters</a:t>
            </a:r>
          </a:p>
          <a:p>
            <a:pPr lvl="2"/>
            <a:r>
              <a:rPr lang="en-US" altLang="en-US"/>
              <a:t>Changes in par1 and par3 change the argument variable</a:t>
            </a:r>
          </a:p>
          <a:p>
            <a:pPr lvl="1"/>
            <a:r>
              <a:rPr lang="en-US" altLang="en-US"/>
              <a:t>par2 is a call-by-value formal parameter</a:t>
            </a:r>
          </a:p>
          <a:p>
            <a:pPr lvl="2"/>
            <a:r>
              <a:rPr lang="en-US" altLang="en-US"/>
              <a:t>Changes in par2 do not change the argument variable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D4DBF35-EA3A-4400-BC56-FC4ABA5D4D34}" type="slidenum">
              <a:rPr lang="en-US" altLang="en-US"/>
              <a:pPr/>
              <a:t>18</a:t>
            </a:fld>
            <a:endParaRPr lang="en-CA" altLang="en-US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Choosing Parameter Types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 you decide whether a call-by-reference</a:t>
            </a:r>
            <a:br>
              <a:rPr lang="en-US" altLang="en-US"/>
            </a:br>
            <a:r>
              <a:rPr lang="en-US" altLang="en-US"/>
              <a:t>or call-by-value formal parameter is needed?</a:t>
            </a:r>
          </a:p>
          <a:p>
            <a:pPr lvl="1"/>
            <a:r>
              <a:rPr lang="en-US" altLang="en-US"/>
              <a:t>Does the function need to change the value of the </a:t>
            </a:r>
            <a:br>
              <a:rPr lang="en-US" altLang="en-US"/>
            </a:br>
            <a:r>
              <a:rPr lang="en-US" altLang="en-US"/>
              <a:t>variable used as an argument?</a:t>
            </a:r>
          </a:p>
          <a:p>
            <a:pPr lvl="1"/>
            <a:r>
              <a:rPr lang="en-US" altLang="en-US"/>
              <a:t>Yes?   Use a call-by-reference formal parameter</a:t>
            </a:r>
          </a:p>
          <a:p>
            <a:pPr lvl="1"/>
            <a:r>
              <a:rPr lang="en-US" altLang="en-US"/>
              <a:t>No?  	Use a call-by-value formal parameter</a:t>
            </a:r>
          </a:p>
        </p:txBody>
      </p:sp>
      <p:sp>
        <p:nvSpPr>
          <p:cNvPr id="83968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38763" y="511333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C24C37B-8A1B-43F6-8ABE-94FC48034DE5}" type="slidenum">
              <a:rPr lang="en-US" altLang="en-US"/>
              <a:pPr/>
              <a:t>19</a:t>
            </a:fld>
            <a:endParaRPr lang="en-CA" alt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Inadvertent Local Variables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91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If a function is to change the value of a variable</a:t>
            </a:r>
            <a:br>
              <a:rPr lang="en-US" altLang="en-US"/>
            </a:br>
            <a:r>
              <a:rPr lang="en-US" altLang="en-US"/>
              <a:t>the corresponding formal parameter must be a </a:t>
            </a:r>
            <a:br>
              <a:rPr lang="en-US" altLang="en-US"/>
            </a:br>
            <a:r>
              <a:rPr lang="en-US" altLang="en-US"/>
              <a:t>call-by-reference parameter with an ampersand </a:t>
            </a:r>
            <a:br>
              <a:rPr lang="en-US" altLang="en-US"/>
            </a:br>
            <a:r>
              <a:rPr lang="en-US" altLang="en-US"/>
              <a:t>(&amp;) attached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Forgetting the ampersand (&amp;) creates a </a:t>
            </a:r>
            <a:br>
              <a:rPr lang="en-US" altLang="en-US"/>
            </a:br>
            <a:r>
              <a:rPr lang="en-US" altLang="en-US"/>
              <a:t>call-by-value parameter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value of the variable will not be changed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formal parameter is a local variable that has no</a:t>
            </a:r>
            <a:br>
              <a:rPr lang="en-US" altLang="en-US"/>
            </a:br>
            <a:r>
              <a:rPr lang="en-US" altLang="en-US"/>
              <a:t>effect outside the function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Hard error to find…it looks right!</a:t>
            </a:r>
          </a:p>
        </p:txBody>
      </p:sp>
      <p:sp>
        <p:nvSpPr>
          <p:cNvPr id="84070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96063" y="558958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A3F987B-674E-4E54-AC23-8686435293FC}" type="slidenum">
              <a:rPr lang="en-US" altLang="en-US"/>
              <a:pPr/>
              <a:t>2</a:t>
            </a:fld>
            <a:endParaRPr lang="en-CA" alt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8648700" cy="914400"/>
          </a:xfrm>
          <a:noFill/>
          <a:ln/>
        </p:spPr>
        <p:txBody>
          <a:bodyPr anchor="t"/>
          <a:lstStyle/>
          <a:p>
            <a:pPr algn="ctr"/>
            <a:r>
              <a:rPr lang="en-US" altLang="en-US" sz="9600">
                <a:solidFill>
                  <a:schemeClr val="tx2"/>
                </a:solidFill>
                <a:cs typeface="Times New Roman" panose="02020603050405020304" pitchFamily="18" charset="0"/>
              </a:rPr>
              <a:t>Chapter 4</a:t>
            </a:r>
            <a:endParaRPr lang="en-US" altLang="en-US" sz="96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152400" y="33528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endParaRPr lang="en-US" altLang="en-US" sz="60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228600" y="23622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  <a:t>Functions </a:t>
            </a:r>
            <a:b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  <a:t>for All</a:t>
            </a:r>
            <a:b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  <a:t>Subtasks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337936B-C3D6-42EB-8E54-977DEF5E5405}" type="slidenum">
              <a:rPr lang="en-US" altLang="en-US"/>
              <a:pPr/>
              <a:t>20</a:t>
            </a:fld>
            <a:endParaRPr lang="en-CA" altLang="en-US"/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4.2 Conclusion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you</a:t>
            </a:r>
          </a:p>
          <a:p>
            <a:pPr lvl="1"/>
            <a:r>
              <a:rPr lang="en-US" altLang="en-US"/>
              <a:t>Write a </a:t>
            </a:r>
            <a:r>
              <a:rPr lang="en-US" altLang="en-US" i="1"/>
              <a:t>void</a:t>
            </a:r>
            <a:r>
              <a:rPr lang="en-US" altLang="en-US"/>
              <a:t>-function definition for a function called</a:t>
            </a:r>
            <a:br>
              <a:rPr lang="en-US" altLang="en-US"/>
            </a:br>
            <a:r>
              <a:rPr lang="en-US" altLang="en-US"/>
              <a:t>zero_both that has two reference parameters, both</a:t>
            </a:r>
            <a:br>
              <a:rPr lang="en-US" altLang="en-US"/>
            </a:br>
            <a:r>
              <a:rPr lang="en-US" altLang="en-US"/>
              <a:t>of which are variables of type </a:t>
            </a:r>
            <a:r>
              <a:rPr lang="en-US" altLang="en-US" i="1"/>
              <a:t>int</a:t>
            </a:r>
            <a:r>
              <a:rPr lang="en-US" altLang="en-US"/>
              <a:t>, and sets the values</a:t>
            </a:r>
            <a:br>
              <a:rPr lang="en-US" altLang="en-US"/>
            </a:br>
            <a:r>
              <a:rPr lang="en-US" altLang="en-US"/>
              <a:t>of both variables to 0.</a:t>
            </a:r>
          </a:p>
          <a:p>
            <a:pPr lvl="1"/>
            <a:r>
              <a:rPr lang="en-US" altLang="en-US"/>
              <a:t>Write a function that returns a value and has a </a:t>
            </a:r>
            <a:br>
              <a:rPr lang="en-US" altLang="en-US"/>
            </a:br>
            <a:r>
              <a:rPr lang="en-US" altLang="en-US"/>
              <a:t>call-by-reference parameter? </a:t>
            </a:r>
          </a:p>
          <a:p>
            <a:pPr lvl="1"/>
            <a:r>
              <a:rPr lang="en-US" altLang="en-US"/>
              <a:t>Write a function with both call-by-value and </a:t>
            </a:r>
            <a:br>
              <a:rPr lang="en-US" altLang="en-US"/>
            </a:br>
            <a:r>
              <a:rPr lang="en-US" altLang="en-US"/>
              <a:t>call-by-reference parameters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6C84C32-47BA-42FD-AFD6-8FB15A5E72E3}" type="slidenum">
              <a:rPr lang="en-US" altLang="en-US"/>
              <a:pPr/>
              <a:t>21</a:t>
            </a:fld>
            <a:endParaRPr lang="en-CA" alt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Using Procedural Abstraction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Functions should be designed so they can be used</a:t>
            </a:r>
            <a:br>
              <a:rPr lang="en-US" altLang="en-US"/>
            </a:br>
            <a:r>
              <a:rPr lang="en-US" altLang="en-US"/>
              <a:t>as black boxes</a:t>
            </a:r>
          </a:p>
          <a:p>
            <a:r>
              <a:rPr lang="en-US" altLang="en-US"/>
              <a:t>To use a function, the declaration and comment</a:t>
            </a:r>
            <a:br>
              <a:rPr lang="en-US" altLang="en-US"/>
            </a:br>
            <a:r>
              <a:rPr lang="en-US" altLang="en-US"/>
              <a:t>should be sufficient</a:t>
            </a:r>
          </a:p>
          <a:p>
            <a:r>
              <a:rPr lang="en-US" altLang="en-US"/>
              <a:t>Programmer should not need to know the </a:t>
            </a:r>
            <a:br>
              <a:rPr lang="en-US" altLang="en-US"/>
            </a:br>
            <a:r>
              <a:rPr lang="en-US" altLang="en-US"/>
              <a:t>details of the function to use it</a:t>
            </a:r>
          </a:p>
        </p:txBody>
      </p:sp>
      <p:sp>
        <p:nvSpPr>
          <p:cNvPr id="820228" name="Text Box 4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907AF31-F11F-427A-A903-370831BC11A1}" type="slidenum">
              <a:rPr lang="en-US" altLang="en-US"/>
              <a:pPr/>
              <a:t>22</a:t>
            </a:fld>
            <a:endParaRPr lang="en-CA" altLang="en-US"/>
          </a:p>
        </p:txBody>
      </p:sp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Functions Calling Functions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91100"/>
          </a:xfrm>
        </p:spPr>
        <p:txBody>
          <a:bodyPr/>
          <a:lstStyle/>
          <a:p>
            <a:r>
              <a:rPr lang="en-US" altLang="en-US" sz="2800"/>
              <a:t>A function body may contain a call to another</a:t>
            </a:r>
            <a:br>
              <a:rPr lang="en-US" altLang="en-US" sz="2800"/>
            </a:br>
            <a:r>
              <a:rPr lang="en-US" altLang="en-US" sz="2800"/>
              <a:t>function</a:t>
            </a:r>
          </a:p>
          <a:p>
            <a:pPr lvl="1"/>
            <a:r>
              <a:rPr lang="en-US" altLang="en-US" sz="2400"/>
              <a:t>The called function declaration must still appear</a:t>
            </a:r>
            <a:br>
              <a:rPr lang="en-US" altLang="en-US" sz="2400"/>
            </a:br>
            <a:r>
              <a:rPr lang="en-US" altLang="en-US" sz="2400"/>
              <a:t>before it is called</a:t>
            </a:r>
          </a:p>
          <a:p>
            <a:pPr lvl="2"/>
            <a:r>
              <a:rPr lang="en-US" altLang="en-US" sz="2200"/>
              <a:t>Functions cannot be defined in the body of another function</a:t>
            </a:r>
          </a:p>
          <a:p>
            <a:pPr lvl="1"/>
            <a:r>
              <a:rPr lang="en-US" altLang="en-US" sz="2400"/>
              <a:t>Example:   </a:t>
            </a:r>
            <a:r>
              <a:rPr lang="en-US" altLang="en-US" sz="2400" b="1">
                <a:solidFill>
                  <a:schemeClr val="tx2"/>
                </a:solidFill>
              </a:rPr>
              <a:t>void order(int&amp;  n1, int&amp;  n2)</a:t>
            </a:r>
            <a:br>
              <a:rPr lang="en-US" altLang="en-US" sz="2400" b="1">
                <a:solidFill>
                  <a:schemeClr val="tx2"/>
                </a:solidFill>
              </a:rPr>
            </a:br>
            <a:r>
              <a:rPr lang="en-US" altLang="en-US" sz="2400" b="1">
                <a:solidFill>
                  <a:schemeClr val="tx2"/>
                </a:solidFill>
              </a:rPr>
              <a:t>                     {</a:t>
            </a:r>
            <a:br>
              <a:rPr lang="en-US" altLang="en-US" sz="2400" b="1">
                <a:solidFill>
                  <a:schemeClr val="tx2"/>
                </a:solidFill>
              </a:rPr>
            </a:br>
            <a:r>
              <a:rPr lang="en-US" altLang="en-US" sz="2400" b="1">
                <a:solidFill>
                  <a:schemeClr val="tx2"/>
                </a:solidFill>
              </a:rPr>
              <a:t>                           if (n1 &gt; n2)</a:t>
            </a:r>
            <a:br>
              <a:rPr lang="en-US" altLang="en-US" sz="2400" b="1">
                <a:solidFill>
                  <a:schemeClr val="tx2"/>
                </a:solidFill>
              </a:rPr>
            </a:br>
            <a:r>
              <a:rPr lang="en-US" altLang="en-US" sz="2400" b="1">
                <a:solidFill>
                  <a:schemeClr val="tx2"/>
                </a:solidFill>
              </a:rPr>
              <a:t>                               swap_values(n1, n2);</a:t>
            </a:r>
            <a:br>
              <a:rPr lang="en-US" altLang="en-US" sz="2400" b="1">
                <a:solidFill>
                  <a:schemeClr val="tx2"/>
                </a:solidFill>
              </a:rPr>
            </a:br>
            <a:r>
              <a:rPr lang="en-US" altLang="en-US" sz="2400" b="1">
                <a:solidFill>
                  <a:schemeClr val="tx2"/>
                </a:solidFill>
              </a:rPr>
              <a:t>                       }</a:t>
            </a:r>
          </a:p>
          <a:p>
            <a:pPr lvl="2"/>
            <a:r>
              <a:rPr lang="en-US" altLang="en-US"/>
              <a:t>swap_values called if n1 and n2 are not in ascending order</a:t>
            </a:r>
          </a:p>
          <a:p>
            <a:pPr lvl="2"/>
            <a:r>
              <a:rPr lang="en-US" altLang="en-US"/>
              <a:t>After the call to order, n1 and n2 are in ascending order</a:t>
            </a:r>
          </a:p>
        </p:txBody>
      </p:sp>
      <p:sp>
        <p:nvSpPr>
          <p:cNvPr id="84275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69050" y="4465638"/>
            <a:ext cx="2589213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4.8 (1)</a:t>
            </a:r>
          </a:p>
        </p:txBody>
      </p:sp>
      <p:sp>
        <p:nvSpPr>
          <p:cNvPr id="84275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69050" y="5037138"/>
            <a:ext cx="2589213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4.8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6" grpId="0" animBg="1"/>
      <p:bldP spid="8427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5F37227-2D1D-4F43-8BE1-9C9760FEA671}" type="slidenum">
              <a:rPr lang="en-US" altLang="en-US"/>
              <a:pPr/>
              <a:t>23</a:t>
            </a:fld>
            <a:endParaRPr lang="en-CA" altLang="en-US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Pre and Postconditions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Precondition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States what is assumed to be true when the function</a:t>
            </a:r>
            <a:br>
              <a:rPr lang="en-US" altLang="en-US"/>
            </a:br>
            <a:r>
              <a:rPr lang="en-US" altLang="en-US"/>
              <a:t>is called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Function should not be used unless the precondition holds</a:t>
            </a:r>
          </a:p>
          <a:p>
            <a:pPr>
              <a:lnSpc>
                <a:spcPct val="90000"/>
              </a:lnSpc>
            </a:pPr>
            <a:r>
              <a:rPr lang="en-US" altLang="en-US"/>
              <a:t>Postcondition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Describes the effect of the function call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Tells what will be true after the function is executed</a:t>
            </a:r>
            <a:br>
              <a:rPr lang="en-US" altLang="en-US"/>
            </a:br>
            <a:r>
              <a:rPr lang="en-US" altLang="en-US"/>
              <a:t>(when the precondition holds)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the function returns a value, that value is described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Changes to call-by-reference parameters are described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A36EA01-4337-4C71-98EF-761B5AF7260D}" type="slidenum">
              <a:rPr lang="en-US" altLang="en-US"/>
              <a:pPr/>
              <a:t>24</a:t>
            </a:fld>
            <a:endParaRPr lang="en-CA" altLang="en-US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swap_values revisited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Using preconditions and postconditions the</a:t>
            </a:r>
            <a:br>
              <a:rPr lang="en-US" altLang="en-US"/>
            </a:br>
            <a:r>
              <a:rPr lang="en-US" altLang="en-US"/>
              <a:t>declaration of  swap_values becomes: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void swap_values(int&amp; n1, int&amp; n2);</a:t>
            </a:r>
            <a:br>
              <a:rPr lang="en-US" altLang="en-US"/>
            </a:br>
            <a:r>
              <a:rPr lang="en-US" altLang="en-US"/>
              <a:t>  //Precondition:  variable1 and variable 2 have</a:t>
            </a:r>
            <a:br>
              <a:rPr lang="en-US" altLang="en-US"/>
            </a:br>
            <a:r>
              <a:rPr lang="en-US" altLang="en-US"/>
              <a:t>  //                           been given values</a:t>
            </a:r>
            <a:br>
              <a:rPr lang="en-US" altLang="en-US"/>
            </a:br>
            <a:r>
              <a:rPr lang="en-US" altLang="en-US"/>
              <a:t> // Postcondition:  The values of variable1 and</a:t>
            </a:r>
            <a:br>
              <a:rPr lang="en-US" altLang="en-US"/>
            </a:br>
            <a:r>
              <a:rPr lang="en-US" altLang="en-US"/>
              <a:t> //                            variable2 have been </a:t>
            </a:r>
            <a:br>
              <a:rPr lang="en-US" altLang="en-US"/>
            </a:br>
            <a:r>
              <a:rPr lang="en-US" altLang="en-US"/>
              <a:t>//                              interchanged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CE6EE62-11D5-47CA-B0DE-4C4DD3A7CA1D}" type="slidenum">
              <a:rPr lang="en-US" altLang="en-US"/>
              <a:pPr/>
              <a:t>25</a:t>
            </a:fld>
            <a:endParaRPr lang="en-CA" alt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Function celsius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Preconditions and postconditions make the </a:t>
            </a:r>
            <a:br>
              <a:rPr lang="en-US" altLang="en-US"/>
            </a:br>
            <a:r>
              <a:rPr lang="en-US" altLang="en-US"/>
              <a:t>declaration for celsius: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 sz="2800"/>
              <a:t>double celsius(double farenheit);</a:t>
            </a:r>
            <a:br>
              <a:rPr lang="en-US" altLang="en-US" sz="2800"/>
            </a:br>
            <a:r>
              <a:rPr lang="en-US" altLang="en-US" sz="2800"/>
              <a:t>//Precondition:  fahrenheit is a temperature </a:t>
            </a:r>
            <a:br>
              <a:rPr lang="en-US" altLang="en-US" sz="2800"/>
            </a:br>
            <a:r>
              <a:rPr lang="en-US" altLang="en-US" sz="2800"/>
              <a:t>//                        expressed in degrees Fahrenheit</a:t>
            </a:r>
            <a:br>
              <a:rPr lang="en-US" altLang="en-US" sz="2800"/>
            </a:br>
            <a:r>
              <a:rPr lang="en-US" altLang="en-US" sz="2800"/>
              <a:t>//Postcondition: Returns the equivalent temperature</a:t>
            </a:r>
            <a:br>
              <a:rPr lang="en-US" altLang="en-US" sz="2800"/>
            </a:br>
            <a:r>
              <a:rPr lang="en-US" altLang="en-US" sz="2800"/>
              <a:t>//                         expressed in degrees Celsius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677D305-6575-4BD3-B1DA-C14C71B61384}" type="slidenum">
              <a:rPr lang="en-US" altLang="en-US"/>
              <a:pPr/>
              <a:t>26</a:t>
            </a:fld>
            <a:endParaRPr lang="en-CA" altLang="en-US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Why use preconditions</a:t>
            </a:r>
            <a:br>
              <a:rPr lang="en-US" altLang="en-US" sz="4800"/>
            </a:br>
            <a:r>
              <a:rPr lang="en-US" altLang="en-US" sz="4800"/>
              <a:t>and postconditions?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Preconditions and postconditions</a:t>
            </a:r>
          </a:p>
          <a:p>
            <a:pPr lvl="1"/>
            <a:r>
              <a:rPr lang="en-US" altLang="en-US"/>
              <a:t> should be the first step in designing a function</a:t>
            </a:r>
          </a:p>
          <a:p>
            <a:pPr lvl="1"/>
            <a:r>
              <a:rPr lang="en-US" altLang="en-US"/>
              <a:t>specify </a:t>
            </a:r>
            <a:r>
              <a:rPr lang="en-US" altLang="en-US" u="sng"/>
              <a:t>what</a:t>
            </a:r>
            <a:r>
              <a:rPr lang="en-US" altLang="en-US"/>
              <a:t> a function should do</a:t>
            </a:r>
          </a:p>
          <a:p>
            <a:pPr lvl="2"/>
            <a:r>
              <a:rPr lang="en-US" altLang="en-US"/>
              <a:t>Always specify what a function should do before</a:t>
            </a:r>
            <a:br>
              <a:rPr lang="en-US" altLang="en-US"/>
            </a:br>
            <a:r>
              <a:rPr lang="en-US" altLang="en-US"/>
              <a:t>designing </a:t>
            </a:r>
            <a:r>
              <a:rPr lang="en-US" altLang="en-US" u="sng"/>
              <a:t>how</a:t>
            </a:r>
            <a:r>
              <a:rPr lang="en-US" altLang="en-US"/>
              <a:t> the function will do it</a:t>
            </a:r>
          </a:p>
          <a:p>
            <a:pPr lvl="1"/>
            <a:r>
              <a:rPr lang="en-US" altLang="en-US"/>
              <a:t>Minimize design errors </a:t>
            </a:r>
          </a:p>
          <a:p>
            <a:pPr lvl="1"/>
            <a:r>
              <a:rPr lang="en-US" altLang="en-US"/>
              <a:t>Minimize time wasted writing code that doesn’t </a:t>
            </a:r>
            <a:br>
              <a:rPr lang="en-US" altLang="en-US"/>
            </a:br>
            <a:r>
              <a:rPr lang="en-US" altLang="en-US"/>
              <a:t>match the task at hand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DC06B79-6EE9-44A7-97F6-9ADDAD993A85}" type="slidenum">
              <a:rPr lang="en-US" altLang="en-US"/>
              <a:pPr/>
              <a:t>27</a:t>
            </a:fld>
            <a:endParaRPr lang="en-CA" altLang="en-US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Case Study</a:t>
            </a:r>
            <a:br>
              <a:rPr lang="en-US" altLang="en-US" sz="4800"/>
            </a:br>
            <a:r>
              <a:rPr lang="en-US" altLang="en-US" sz="4800"/>
              <a:t>Supermarket Pricing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Problem definition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Determine retail price of an item given suitable input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5% markup if item should sell in a week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10% markup if item expected to take more than a </a:t>
            </a:r>
            <a:br>
              <a:rPr lang="en-US" altLang="en-US"/>
            </a:br>
            <a:r>
              <a:rPr lang="en-US" altLang="en-US"/>
              <a:t>week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5% for up to 7 days, changes to 10% at 8 days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Input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The wholesale price and the estimate of days until item sells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Output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The retail price of the item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1497115-BF9E-4C5C-BEFD-C79922B544F8}" type="slidenum">
              <a:rPr lang="en-US" altLang="en-US"/>
              <a:pPr/>
              <a:t>28</a:t>
            </a:fld>
            <a:endParaRPr lang="en-CA" alt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Supermarket Pricing:</a:t>
            </a:r>
            <a:br>
              <a:rPr lang="en-US" altLang="en-US" sz="4800"/>
            </a:br>
            <a:r>
              <a:rPr lang="en-US" altLang="en-US" sz="4800"/>
              <a:t>Problem Analysis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Three main subtasks</a:t>
            </a:r>
          </a:p>
          <a:p>
            <a:pPr lvl="1"/>
            <a:r>
              <a:rPr lang="en-US" altLang="en-US"/>
              <a:t>Input the data</a:t>
            </a:r>
          </a:p>
          <a:p>
            <a:pPr lvl="1"/>
            <a:r>
              <a:rPr lang="en-US" altLang="en-US"/>
              <a:t>Compute the retail price of the item</a:t>
            </a:r>
          </a:p>
          <a:p>
            <a:pPr lvl="1"/>
            <a:r>
              <a:rPr lang="en-US" altLang="en-US"/>
              <a:t>Output the results</a:t>
            </a:r>
          </a:p>
          <a:p>
            <a:r>
              <a:rPr lang="en-US" altLang="en-US"/>
              <a:t>Each task can be implemented with a function</a:t>
            </a:r>
          </a:p>
          <a:p>
            <a:pPr lvl="1"/>
            <a:r>
              <a:rPr lang="en-US" altLang="en-US"/>
              <a:t>Notice the use of call-by-value and </a:t>
            </a:r>
            <a:br>
              <a:rPr lang="en-US" altLang="en-US"/>
            </a:br>
            <a:r>
              <a:rPr lang="en-US" altLang="en-US"/>
              <a:t>call-by-reference parameters in the following function</a:t>
            </a:r>
            <a:br>
              <a:rPr lang="en-US" altLang="en-US"/>
            </a:br>
            <a:r>
              <a:rPr lang="en-US" altLang="en-US"/>
              <a:t>declarations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F5509F5-5A3A-49B8-8605-B26D4A060659}" type="slidenum">
              <a:rPr lang="en-US" altLang="en-US"/>
              <a:pPr/>
              <a:t>29</a:t>
            </a:fld>
            <a:endParaRPr lang="en-CA" altLang="en-US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Supermarket Pricing:</a:t>
            </a:r>
            <a:br>
              <a:rPr lang="en-US" altLang="en-US" sz="4800"/>
            </a:br>
            <a:r>
              <a:rPr lang="en-US" altLang="en-US" sz="4800"/>
              <a:t>Function get_input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void get_input(double&amp; cost, int&amp; turnover);</a:t>
            </a:r>
            <a:br>
              <a:rPr lang="en-US" altLang="en-US"/>
            </a:br>
            <a:r>
              <a:rPr lang="en-US" altLang="en-US"/>
              <a:t>//Precondition: User is ready to enter values </a:t>
            </a:r>
            <a:br>
              <a:rPr lang="en-US" altLang="en-US"/>
            </a:br>
            <a:r>
              <a:rPr lang="en-US" altLang="en-US"/>
              <a:t>//                       correctly.</a:t>
            </a:r>
            <a:br>
              <a:rPr lang="en-US" altLang="en-US"/>
            </a:br>
            <a:r>
              <a:rPr lang="en-US" altLang="en-US"/>
              <a:t>//Postcondition: The value of cost has been set to</a:t>
            </a:r>
            <a:br>
              <a:rPr lang="en-US" altLang="en-US"/>
            </a:br>
            <a:r>
              <a:rPr lang="en-US" altLang="en-US"/>
              <a:t>//                         the wholesale cost of one item.</a:t>
            </a:r>
            <a:br>
              <a:rPr lang="en-US" altLang="en-US"/>
            </a:br>
            <a:r>
              <a:rPr lang="en-US" altLang="en-US"/>
              <a:t>// 			    The value of turnover has been</a:t>
            </a:r>
            <a:br>
              <a:rPr lang="en-US" altLang="en-US"/>
            </a:br>
            <a:r>
              <a:rPr lang="en-US" altLang="en-US"/>
              <a:t>//                          set to the expected number of</a:t>
            </a:r>
            <a:br>
              <a:rPr lang="en-US" altLang="en-US"/>
            </a:br>
            <a:r>
              <a:rPr lang="en-US" altLang="en-US"/>
              <a:t>//                          days until the item is sold.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E77EEC6-B9C2-4A64-B0E0-9CE7BE0D5DE0}" type="slidenum">
              <a:rPr lang="en-US" altLang="en-US"/>
              <a:pPr/>
              <a:t>3</a:t>
            </a:fld>
            <a:endParaRPr lang="en-CA" alt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391400" cy="1295400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  <a:cs typeface="Times New Roman" panose="02020603050405020304" pitchFamily="18" charset="0"/>
              </a:rPr>
              <a:t>Overview</a:t>
            </a:r>
            <a:r>
              <a:rPr lang="en-US" altLang="en-US" sz="8800">
                <a:solidFill>
                  <a:schemeClr val="tx2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5738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5257800"/>
          </a:xfrm>
          <a:noFill/>
          <a:ln/>
        </p:spPr>
        <p:txBody>
          <a:bodyPr/>
          <a:lstStyle/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hlinkClick r:id="rId2" action="ppaction://hlinksldjump"/>
              </a:rPr>
              <a:t>void-functions (4.1)</a:t>
            </a:r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hlinkClick r:id="rId3" action="ppaction://hlinksldjump"/>
              </a:rPr>
              <a:t>Call-by-Reference Parameters (4.2)</a:t>
            </a:r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hlinkClick r:id="rId4" action="ppaction://hlinksldjump"/>
              </a:rPr>
              <a:t>Using Procedural Abstraction (4.3)</a:t>
            </a:r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hlinkClick r:id="rId5" action="ppaction://hlinksldjump"/>
              </a:rPr>
              <a:t>Testing and Debugging Functions (4.4)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7394" name="AutoShape 18">
            <a:hlinkClick r:id="rId6" action="ppaction://hlinkpres?slideindex=3&amp;slidetitle=Naming Variables" highlightClick="1"/>
          </p:cNvPr>
          <p:cNvSpPr>
            <a:spLocks noChangeArrowheads="1"/>
          </p:cNvSpPr>
          <p:nvPr/>
        </p:nvSpPr>
        <p:spPr bwMode="auto">
          <a:xfrm>
            <a:off x="6388100" y="2387600"/>
            <a:ext cx="520700" cy="495300"/>
          </a:xfrm>
          <a:prstGeom prst="actionButtonInforma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B5E3B6B-FF2E-41F7-B6A3-FFC150A48229}" type="slidenum">
              <a:rPr lang="en-US" altLang="en-US"/>
              <a:pPr/>
              <a:t>30</a:t>
            </a:fld>
            <a:endParaRPr lang="en-CA" altLang="en-US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Supermarket Pricing:</a:t>
            </a:r>
            <a:br>
              <a:rPr lang="en-US" altLang="en-US" sz="4800"/>
            </a:br>
            <a:r>
              <a:rPr lang="en-US" altLang="en-US" sz="4800"/>
              <a:t>Function price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double price(double cost, int turnover);</a:t>
            </a:r>
            <a:br>
              <a:rPr lang="en-US" altLang="en-US"/>
            </a:br>
            <a:r>
              <a:rPr lang="en-US" altLang="en-US"/>
              <a:t>//Precondition:  cost is the wholesale cost of one</a:t>
            </a:r>
            <a:br>
              <a:rPr lang="en-US" altLang="en-US"/>
            </a:br>
            <a:r>
              <a:rPr lang="en-US" altLang="en-US"/>
              <a:t>//                        item.  turnover is the expected</a:t>
            </a:r>
            <a:br>
              <a:rPr lang="en-US" altLang="en-US"/>
            </a:br>
            <a:r>
              <a:rPr lang="en-US" altLang="en-US"/>
              <a:t>//                        number of days until the item is</a:t>
            </a:r>
            <a:br>
              <a:rPr lang="en-US" altLang="en-US"/>
            </a:br>
            <a:r>
              <a:rPr lang="en-US" altLang="en-US"/>
              <a:t>//                        sold.</a:t>
            </a:r>
            <a:br>
              <a:rPr lang="en-US" altLang="en-US"/>
            </a:br>
            <a:r>
              <a:rPr lang="en-US" altLang="en-US"/>
              <a:t>//Postcondition: returns the retail price of the item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CBC3229-1E30-45E1-BA6B-E218B3B1E171}" type="slidenum">
              <a:rPr lang="en-US" altLang="en-US"/>
              <a:pPr/>
              <a:t>31</a:t>
            </a:fld>
            <a:endParaRPr lang="en-CA" altLang="en-US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Supermarket Pricing:</a:t>
            </a:r>
            <a:br>
              <a:rPr lang="en-US" altLang="en-US" sz="4800"/>
            </a:br>
            <a:r>
              <a:rPr lang="en-US" altLang="en-US" sz="4800"/>
              <a:t>Function give_output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void give_output(double cost, int turnover, double price);</a:t>
            </a:r>
            <a:br>
              <a:rPr lang="en-US" altLang="en-US" sz="2800"/>
            </a:br>
            <a:r>
              <a:rPr lang="en-US" altLang="en-US" sz="2800"/>
              <a:t>//Precondition:  cost is the wholesale cost of one item;</a:t>
            </a:r>
            <a:br>
              <a:rPr lang="en-US" altLang="en-US" sz="2800"/>
            </a:br>
            <a:r>
              <a:rPr lang="en-US" altLang="en-US" sz="2800"/>
              <a:t>//                        turnover is the expected time until sale</a:t>
            </a:r>
            <a:br>
              <a:rPr lang="en-US" altLang="en-US" sz="2800"/>
            </a:br>
            <a:r>
              <a:rPr lang="en-US" altLang="en-US" sz="2800"/>
              <a:t>//                        of the item;  price is the retail price of </a:t>
            </a:r>
            <a:br>
              <a:rPr lang="en-US" altLang="en-US" sz="2800"/>
            </a:br>
            <a:r>
              <a:rPr lang="en-US" altLang="en-US" sz="2800"/>
              <a:t>//                        the item.</a:t>
            </a:r>
            <a:br>
              <a:rPr lang="en-US" altLang="en-US" sz="2800"/>
            </a:br>
            <a:r>
              <a:rPr lang="en-US" altLang="en-US" sz="2800"/>
              <a:t>//Postcondition: The values of cost, turnover, and price</a:t>
            </a:r>
            <a:br>
              <a:rPr lang="en-US" altLang="en-US" sz="2800"/>
            </a:br>
            <a:r>
              <a:rPr lang="en-US" altLang="en-US" sz="2800"/>
              <a:t>//                         been written to the screen.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393155D-1993-452B-B3EC-683B8F613325}" type="slidenum">
              <a:rPr lang="en-US" altLang="en-US"/>
              <a:pPr/>
              <a:t>32</a:t>
            </a:fld>
            <a:endParaRPr lang="en-CA" altLang="en-US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Supermarket Pricing:</a:t>
            </a:r>
            <a:br>
              <a:rPr lang="en-US" altLang="en-US" sz="4800"/>
            </a:br>
            <a:r>
              <a:rPr lang="en-US" altLang="en-US" sz="4800"/>
              <a:t>The main function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With the functions </a:t>
            </a:r>
            <a:r>
              <a:rPr lang="en-US" altLang="en-US" sz="2800" u="sng"/>
              <a:t>declared</a:t>
            </a:r>
            <a:r>
              <a:rPr lang="en-US" altLang="en-US" sz="2800"/>
              <a:t>, we can write the </a:t>
            </a:r>
            <a:br>
              <a:rPr lang="en-US" altLang="en-US" sz="2800"/>
            </a:br>
            <a:r>
              <a:rPr lang="en-US" altLang="en-US" sz="2800"/>
              <a:t>main function:</a:t>
            </a:r>
            <a:br>
              <a:rPr lang="en-US" altLang="en-US" sz="2800"/>
            </a:br>
            <a:r>
              <a:rPr lang="en-US" altLang="en-US" sz="2800"/>
              <a:t>       </a:t>
            </a:r>
            <a:br>
              <a:rPr lang="en-US" altLang="en-US" sz="2800"/>
            </a:br>
            <a:r>
              <a:rPr lang="en-US" altLang="en-US" sz="2800"/>
              <a:t>  int main()</a:t>
            </a:r>
            <a:br>
              <a:rPr lang="en-US" altLang="en-US" sz="2800"/>
            </a:br>
            <a:r>
              <a:rPr lang="en-US" altLang="en-US" sz="2800"/>
              <a:t>  { </a:t>
            </a:r>
            <a:br>
              <a:rPr lang="en-US" altLang="en-US" sz="2800"/>
            </a:br>
            <a:r>
              <a:rPr lang="en-US" altLang="en-US" sz="2800"/>
              <a:t>     double wholesale_cost, retail_price;</a:t>
            </a:r>
            <a:br>
              <a:rPr lang="en-US" altLang="en-US" sz="2800"/>
            </a:br>
            <a:r>
              <a:rPr lang="en-US" altLang="en-US" sz="2800"/>
              <a:t>     int shelf_time;</a:t>
            </a:r>
            <a:br>
              <a:rPr lang="en-US" altLang="en-US" sz="2800"/>
            </a:br>
            <a:r>
              <a:rPr lang="en-US" altLang="en-US" sz="2800"/>
              <a:t>    </a:t>
            </a:r>
            <a:br>
              <a:rPr lang="en-US" altLang="en-US" sz="2800"/>
            </a:br>
            <a:r>
              <a:rPr lang="en-US" altLang="en-US" sz="2800"/>
              <a:t>     get_input(wholesale_cost, shelf_time);</a:t>
            </a:r>
            <a:br>
              <a:rPr lang="en-US" altLang="en-US" sz="2800"/>
            </a:br>
            <a:r>
              <a:rPr lang="en-US" altLang="en-US" sz="2800"/>
              <a:t>     retail_price = price(wholesale_cost, shelf_time);</a:t>
            </a:r>
            <a:br>
              <a:rPr lang="en-US" altLang="en-US" sz="2800"/>
            </a:br>
            <a:r>
              <a:rPr lang="en-US" altLang="en-US" sz="2800"/>
              <a:t>     give_output(wholesale_cost, shelf_time, retail_price);</a:t>
            </a:r>
            <a:br>
              <a:rPr lang="en-US" altLang="en-US" sz="2800"/>
            </a:br>
            <a:r>
              <a:rPr lang="en-US" altLang="en-US" sz="2800"/>
              <a:t>     return 0;</a:t>
            </a:r>
            <a:br>
              <a:rPr lang="en-US" altLang="en-US" sz="2800"/>
            </a:br>
            <a:r>
              <a:rPr lang="en-US" altLang="en-US" sz="2800"/>
              <a:t>   }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832140D-4EF0-462C-9AF9-4BA34B585626}" type="slidenum">
              <a:rPr lang="en-US" altLang="en-US"/>
              <a:pPr/>
              <a:t>33</a:t>
            </a:fld>
            <a:endParaRPr lang="en-CA" altLang="en-US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Supermarket Pricing:</a:t>
            </a:r>
            <a:br>
              <a:rPr lang="en-US" altLang="en-US" sz="4800"/>
            </a:br>
            <a:r>
              <a:rPr lang="en-US" altLang="en-US" sz="4800"/>
              <a:t>Algorithm Design -- price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Implementations of get_input and give_output</a:t>
            </a:r>
            <a:br>
              <a:rPr lang="en-US" altLang="en-US"/>
            </a:br>
            <a:r>
              <a:rPr lang="en-US" altLang="en-US"/>
              <a:t>are straightforward, so we concentrate on </a:t>
            </a:r>
            <a:br>
              <a:rPr lang="en-US" altLang="en-US"/>
            </a:br>
            <a:r>
              <a:rPr lang="en-US" altLang="en-US"/>
              <a:t>the price function</a:t>
            </a:r>
          </a:p>
          <a:p>
            <a:r>
              <a:rPr lang="en-US" altLang="en-US"/>
              <a:t>pseudocode for the price function</a:t>
            </a:r>
          </a:p>
          <a:p>
            <a:pPr lvl="1"/>
            <a:r>
              <a:rPr lang="en-US" altLang="en-US"/>
              <a:t>If turnover &lt;= 7 days then</a:t>
            </a:r>
            <a:br>
              <a:rPr lang="en-US" altLang="en-US"/>
            </a:br>
            <a:r>
              <a:rPr lang="en-US" altLang="en-US"/>
              <a:t>        return (cost + 5% of cost);</a:t>
            </a:r>
            <a:br>
              <a:rPr lang="en-US" altLang="en-US"/>
            </a:br>
            <a:r>
              <a:rPr lang="en-US" altLang="en-US"/>
              <a:t>else</a:t>
            </a:r>
            <a:br>
              <a:rPr lang="en-US" altLang="en-US"/>
            </a:br>
            <a:r>
              <a:rPr lang="en-US" altLang="en-US"/>
              <a:t>        return (cost + 10% of cost);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E69C3B6-A15A-4BC8-8E13-7133DEBF6B35}" type="slidenum">
              <a:rPr lang="en-US" altLang="en-US"/>
              <a:pPr/>
              <a:t>34</a:t>
            </a:fld>
            <a:endParaRPr lang="en-CA" altLang="en-US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Supermarket Pricing:</a:t>
            </a:r>
            <a:r>
              <a:rPr lang="en-US" altLang="en-US" sz="5400"/>
              <a:t/>
            </a:r>
            <a:br>
              <a:rPr lang="en-US" altLang="en-US" sz="5400"/>
            </a:br>
            <a:r>
              <a:rPr lang="en-US" altLang="en-US" sz="4000"/>
              <a:t>Constants for The price Function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numeric values in the pseudocode will be</a:t>
            </a:r>
            <a:br>
              <a:rPr lang="en-US" altLang="en-US"/>
            </a:br>
            <a:r>
              <a:rPr lang="en-US" altLang="en-US"/>
              <a:t>represented by constants</a:t>
            </a:r>
          </a:p>
          <a:p>
            <a:pPr lvl="1"/>
            <a:r>
              <a:rPr lang="en-US" altLang="en-US"/>
              <a:t>Const double LOW_MARKUP = 0.05;  // 5%</a:t>
            </a:r>
          </a:p>
          <a:p>
            <a:pPr lvl="1"/>
            <a:r>
              <a:rPr lang="en-US" altLang="en-US"/>
              <a:t>Const double HIGH_MARKUP = 0.10; // 10%</a:t>
            </a:r>
          </a:p>
          <a:p>
            <a:pPr lvl="1"/>
            <a:r>
              <a:rPr lang="en-US" altLang="en-US"/>
              <a:t>Const int THRESHOLD = 7; // At 8 days use </a:t>
            </a:r>
            <a:br>
              <a:rPr lang="en-US" altLang="en-US"/>
            </a:br>
            <a:r>
              <a:rPr lang="en-US" altLang="en-US"/>
              <a:t>                                                //HIGH_MARKUP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66BBE53-42D3-4183-B39E-E9CDF5D9EFFB}" type="slidenum">
              <a:rPr lang="en-US" altLang="en-US"/>
              <a:pPr/>
              <a:t>35</a:t>
            </a:fld>
            <a:endParaRPr lang="en-CA" altLang="en-US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Supermarket Pricing:</a:t>
            </a:r>
            <a:br>
              <a:rPr lang="en-US" altLang="en-US" sz="4800"/>
            </a:br>
            <a:r>
              <a:rPr lang="en-US" altLang="en-US" sz="4800"/>
              <a:t>Coding The price Function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body of the price function</a:t>
            </a:r>
          </a:p>
          <a:p>
            <a:pPr lvl="1"/>
            <a:r>
              <a:rPr lang="en-US" altLang="en-US"/>
              <a:t>{</a:t>
            </a:r>
            <a:br>
              <a:rPr lang="en-US" altLang="en-US"/>
            </a:br>
            <a:r>
              <a:rPr lang="en-US" altLang="en-US"/>
              <a:t>     if (turnover &lt;= THRESHOLD)</a:t>
            </a:r>
            <a:br>
              <a:rPr lang="en-US" altLang="en-US"/>
            </a:br>
            <a:r>
              <a:rPr lang="en-US" altLang="en-US"/>
              <a:t>         return ( cost + (LOW_MARKUP * cost) ) ;</a:t>
            </a:r>
            <a:br>
              <a:rPr lang="en-US" altLang="en-US"/>
            </a:br>
            <a:r>
              <a:rPr lang="en-US" altLang="en-US"/>
              <a:t>     else</a:t>
            </a:r>
            <a:br>
              <a:rPr lang="en-US" altLang="en-US"/>
            </a:br>
            <a:r>
              <a:rPr lang="en-US" altLang="en-US"/>
              <a:t>         return ( cost + ( HIGH_MARKUP * cost) ) ;</a:t>
            </a:r>
            <a:br>
              <a:rPr lang="en-US" altLang="en-US"/>
            </a:br>
            <a:r>
              <a:rPr lang="en-US" altLang="en-US"/>
              <a:t>}</a:t>
            </a:r>
          </a:p>
          <a:p>
            <a:r>
              <a:rPr lang="en-US" altLang="en-US"/>
              <a:t>See the complete program in </a:t>
            </a:r>
          </a:p>
          <a:p>
            <a:endParaRPr lang="en-US" altLang="en-US"/>
          </a:p>
        </p:txBody>
      </p:sp>
      <p:sp>
        <p:nvSpPr>
          <p:cNvPr id="85709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265863" y="4503738"/>
            <a:ext cx="2490787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Display 4.9 (1)</a:t>
            </a:r>
          </a:p>
        </p:txBody>
      </p:sp>
      <p:sp>
        <p:nvSpPr>
          <p:cNvPr id="857093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265863" y="5094288"/>
            <a:ext cx="2490787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Display 4.9 (2)</a:t>
            </a:r>
          </a:p>
        </p:txBody>
      </p:sp>
      <p:sp>
        <p:nvSpPr>
          <p:cNvPr id="857094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265863" y="5684838"/>
            <a:ext cx="2490787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Display 4.9 (3)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2" grpId="0" animBg="1"/>
      <p:bldP spid="857093" grpId="0" animBg="1"/>
      <p:bldP spid="85709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8AC8574-9CA8-4844-A067-B22FA3D2AFCA}" type="slidenum">
              <a:rPr lang="en-US" altLang="en-US"/>
              <a:pPr/>
              <a:t>36</a:t>
            </a:fld>
            <a:endParaRPr lang="en-CA" altLang="en-US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Supermarket Pricing :</a:t>
            </a:r>
            <a:br>
              <a:rPr lang="en-US" altLang="en-US" sz="4800"/>
            </a:br>
            <a:r>
              <a:rPr lang="en-US" altLang="en-US" sz="4800"/>
              <a:t>Program Testing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2800"/>
          </a:p>
          <a:p>
            <a:r>
              <a:rPr lang="en-US" altLang="en-US" sz="2800"/>
              <a:t>Testing strategies</a:t>
            </a:r>
          </a:p>
          <a:p>
            <a:pPr lvl="1"/>
            <a:r>
              <a:rPr lang="en-US" altLang="en-US" sz="2400"/>
              <a:t>Use data that tests both the high and low markup cases</a:t>
            </a:r>
          </a:p>
          <a:p>
            <a:pPr lvl="1"/>
            <a:r>
              <a:rPr lang="en-US" altLang="en-US" sz="2400"/>
              <a:t>Test </a:t>
            </a:r>
            <a:r>
              <a:rPr lang="en-US" altLang="en-US" sz="2400" b="1">
                <a:solidFill>
                  <a:schemeClr val="tx2"/>
                </a:solidFill>
              </a:rPr>
              <a:t>boundary conditions</a:t>
            </a:r>
            <a:r>
              <a:rPr lang="en-US" altLang="en-US" sz="2400"/>
              <a:t>, where the program is expected</a:t>
            </a:r>
            <a:br>
              <a:rPr lang="en-US" altLang="en-US" sz="2400"/>
            </a:br>
            <a:r>
              <a:rPr lang="en-US" altLang="en-US" sz="2400"/>
              <a:t>to change behavior or make a choice</a:t>
            </a:r>
          </a:p>
          <a:p>
            <a:pPr lvl="2"/>
            <a:r>
              <a:rPr lang="en-US" altLang="en-US" sz="2000"/>
              <a:t>In function price, 7 days is a boundary condition</a:t>
            </a:r>
          </a:p>
          <a:p>
            <a:pPr lvl="2"/>
            <a:r>
              <a:rPr lang="en-US" altLang="en-US" sz="2000"/>
              <a:t>Test for exactly 7 days as well as one day more and one day less</a:t>
            </a:r>
          </a:p>
          <a:p>
            <a:pPr lvl="2"/>
            <a:endParaRPr lang="en-US" altLang="en-US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490F81A-EFD9-4A17-824F-04EB70A71C53}" type="slidenum">
              <a:rPr lang="en-US" altLang="en-US"/>
              <a:pPr/>
              <a:t>37</a:t>
            </a:fld>
            <a:endParaRPr lang="en-CA" altLang="en-US"/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4.3 Conclusion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you</a:t>
            </a:r>
          </a:p>
          <a:p>
            <a:pPr lvl="1"/>
            <a:r>
              <a:rPr lang="en-US" altLang="en-US"/>
              <a:t>Define a function in the body of another function?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Call one function from the body of another function?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Give preconditions and postconditions for the </a:t>
            </a:r>
            <a:br>
              <a:rPr lang="en-US" altLang="en-US"/>
            </a:br>
            <a:r>
              <a:rPr lang="en-US" altLang="en-US"/>
              <a:t>predefined function sqrt?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FBA635E-882F-4FAE-BA3F-4C7F5A9BE514}" type="slidenum">
              <a:rPr lang="en-US" altLang="en-US"/>
              <a:pPr/>
              <a:t>38</a:t>
            </a:fld>
            <a:endParaRPr lang="en-CA" altLang="en-US"/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 algn="ctr"/>
            <a:r>
              <a:rPr lang="en-US" altLang="en-US" sz="4800"/>
              <a:t>Testing and Debugging Functions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Each function should be tested as a separate unit</a:t>
            </a:r>
          </a:p>
          <a:p>
            <a:pPr>
              <a:lnSpc>
                <a:spcPct val="90000"/>
              </a:lnSpc>
            </a:pPr>
            <a:r>
              <a:rPr lang="en-US" altLang="en-US"/>
              <a:t>Testing individual functions facilitates finding </a:t>
            </a:r>
            <a:br>
              <a:rPr lang="en-US" altLang="en-US"/>
            </a:br>
            <a:r>
              <a:rPr lang="en-US" altLang="en-US"/>
              <a:t>mistakes </a:t>
            </a:r>
          </a:p>
          <a:p>
            <a:pPr>
              <a:lnSpc>
                <a:spcPct val="90000"/>
              </a:lnSpc>
            </a:pPr>
            <a:r>
              <a:rPr lang="en-US" altLang="en-US"/>
              <a:t>Driver programs allow testing of individual </a:t>
            </a:r>
            <a:br>
              <a:rPr lang="en-US" altLang="en-US"/>
            </a:br>
            <a:r>
              <a:rPr lang="en-US" altLang="en-US"/>
              <a:t>functions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Once a function is tested, it can be used in the </a:t>
            </a:r>
            <a:br>
              <a:rPr lang="en-US" altLang="en-US"/>
            </a:br>
            <a:r>
              <a:rPr lang="en-US" altLang="en-US"/>
              <a:t>driver program to test other functions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Function get_input is tested in the driver program</a:t>
            </a:r>
            <a:br>
              <a:rPr lang="en-US" altLang="en-US"/>
            </a:br>
            <a:r>
              <a:rPr lang="en-US" altLang="en-US"/>
              <a:t>of                                 and </a:t>
            </a:r>
          </a:p>
        </p:txBody>
      </p:sp>
      <p:sp>
        <p:nvSpPr>
          <p:cNvPr id="86323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57338" y="5456238"/>
            <a:ext cx="2689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Display 4.10 (1)</a:t>
            </a:r>
          </a:p>
        </p:txBody>
      </p:sp>
      <p:sp>
        <p:nvSpPr>
          <p:cNvPr id="86323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405438" y="5456238"/>
            <a:ext cx="2689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Display 4.10 (2)</a:t>
            </a:r>
          </a:p>
        </p:txBody>
      </p:sp>
      <p:sp>
        <p:nvSpPr>
          <p:cNvPr id="863238" name="Text Box 6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4.4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 animBg="1"/>
      <p:bldP spid="86323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0D9C146-68D0-4C66-8D89-B3401F77B3D9}" type="slidenum">
              <a:rPr lang="en-US" altLang="en-US"/>
              <a:pPr/>
              <a:t>39</a:t>
            </a:fld>
            <a:endParaRPr lang="en-CA" altLang="en-US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Stubs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When a function being tested calls other functions</a:t>
            </a:r>
            <a:br>
              <a:rPr lang="en-US" altLang="en-US"/>
            </a:br>
            <a:r>
              <a:rPr lang="en-US" altLang="en-US"/>
              <a:t>that are not yet tested, use a </a:t>
            </a:r>
            <a:r>
              <a:rPr lang="en-US" altLang="en-US" b="1">
                <a:solidFill>
                  <a:schemeClr val="tx2"/>
                </a:solidFill>
              </a:rPr>
              <a:t>stub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stub is a simplified version of a function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Stubs are usually provide values for testing rather</a:t>
            </a:r>
            <a:br>
              <a:rPr lang="en-US" altLang="en-US"/>
            </a:br>
            <a:r>
              <a:rPr lang="en-US" altLang="en-US"/>
              <a:t>than perform the intended calculation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Stubs should be so simple that you have confidence</a:t>
            </a:r>
            <a:br>
              <a:rPr lang="en-US" altLang="en-US"/>
            </a:br>
            <a:r>
              <a:rPr lang="en-US" altLang="en-US"/>
              <a:t>they will perform correctly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Function price is used as a stub to test the rest of </a:t>
            </a:r>
            <a:br>
              <a:rPr lang="en-US" altLang="en-US"/>
            </a:br>
            <a:r>
              <a:rPr lang="en-US" altLang="en-US"/>
              <a:t>the supermarket pricing program in</a:t>
            </a:r>
            <a:br>
              <a:rPr lang="en-US" altLang="en-US"/>
            </a:br>
            <a:r>
              <a:rPr lang="en-US" altLang="en-US"/>
              <a:t>                                         and  </a:t>
            </a:r>
          </a:p>
        </p:txBody>
      </p:sp>
      <p:sp>
        <p:nvSpPr>
          <p:cNvPr id="864260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806575" y="5532438"/>
            <a:ext cx="2787650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4.11 (1)</a:t>
            </a:r>
          </a:p>
        </p:txBody>
      </p:sp>
      <p:sp>
        <p:nvSpPr>
          <p:cNvPr id="86426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75325" y="5532438"/>
            <a:ext cx="2787650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4.11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0" grpId="0" animBg="1"/>
      <p:bldP spid="8642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845C2BA-6E10-41FB-ACFA-63E0A066E598}" type="slidenum">
              <a:rPr lang="en-US" altLang="en-US"/>
              <a:pPr/>
              <a:t>4</a:t>
            </a:fld>
            <a:endParaRPr lang="en-CA" altLang="en-US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void-Functions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top-down design, a subtask might produce</a:t>
            </a:r>
          </a:p>
          <a:p>
            <a:pPr lvl="1"/>
            <a:r>
              <a:rPr lang="en-US" altLang="en-US"/>
              <a:t>No value (just input or output for example)</a:t>
            </a:r>
          </a:p>
          <a:p>
            <a:pPr lvl="1"/>
            <a:r>
              <a:rPr lang="en-US" altLang="en-US"/>
              <a:t>One value </a:t>
            </a:r>
          </a:p>
          <a:p>
            <a:pPr lvl="1"/>
            <a:r>
              <a:rPr lang="en-US" altLang="en-US"/>
              <a:t>More than one value</a:t>
            </a:r>
          </a:p>
          <a:p>
            <a:r>
              <a:rPr lang="en-US" altLang="en-US"/>
              <a:t>We have seen how to implement functions that</a:t>
            </a:r>
            <a:br>
              <a:rPr lang="en-US" altLang="en-US"/>
            </a:br>
            <a:r>
              <a:rPr lang="en-US" altLang="en-US"/>
              <a:t>return one value</a:t>
            </a:r>
          </a:p>
          <a:p>
            <a:r>
              <a:rPr lang="en-US" altLang="en-US"/>
              <a:t>A </a:t>
            </a:r>
            <a:r>
              <a:rPr lang="en-US" altLang="en-US" u="sng"/>
              <a:t>void-function</a:t>
            </a:r>
            <a:r>
              <a:rPr lang="en-US" altLang="en-US"/>
              <a:t> implements a subtask that </a:t>
            </a:r>
            <a:br>
              <a:rPr lang="en-US" altLang="en-US"/>
            </a:br>
            <a:r>
              <a:rPr lang="en-US" altLang="en-US"/>
              <a:t>returns no value or more than one value</a:t>
            </a:r>
          </a:p>
          <a:p>
            <a:pPr lvl="1"/>
            <a:endParaRPr lang="en-US" altLang="en-US"/>
          </a:p>
        </p:txBody>
      </p:sp>
      <p:sp>
        <p:nvSpPr>
          <p:cNvPr id="818180" name="Text Box 4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4.1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A4133E2-4913-48D3-AB83-FFB6B7DF3A79}" type="slidenum">
              <a:rPr lang="en-US" altLang="en-US"/>
              <a:pPr/>
              <a:t>40</a:t>
            </a:fld>
            <a:endParaRPr lang="en-CA" altLang="en-US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Rule for Testing Functions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Fundamental Rule for Testing Functions</a:t>
            </a:r>
          </a:p>
          <a:p>
            <a:pPr lvl="1"/>
            <a:r>
              <a:rPr lang="en-US" altLang="en-US"/>
              <a:t>Test every function in a program in which every </a:t>
            </a:r>
            <a:br>
              <a:rPr lang="en-US" altLang="en-US"/>
            </a:br>
            <a:r>
              <a:rPr lang="en-US" altLang="en-US"/>
              <a:t>other function in that program has already been</a:t>
            </a:r>
            <a:br>
              <a:rPr lang="en-US" altLang="en-US"/>
            </a:br>
            <a:r>
              <a:rPr lang="en-US" altLang="en-US"/>
              <a:t>fully tested and debugged.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33291E9-7149-4AE9-8D21-C0B031AA97C6}" type="slidenum">
              <a:rPr lang="en-US" altLang="en-US"/>
              <a:pPr/>
              <a:t>41</a:t>
            </a:fld>
            <a:endParaRPr lang="en-CA" altLang="en-US"/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4.4 Conclusion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Can you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Describe the fundamental rule for testing functions?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Describe a driver program?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Write a driver program to test a function?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Describe and use a stub?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Write a stub?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C99E692-639A-4781-89B1-D4DB652FA538}" type="slidenum">
              <a:rPr lang="en-US" altLang="en-US"/>
              <a:pPr/>
              <a:t>42</a:t>
            </a:fld>
            <a:endParaRPr lang="en-CA" altLang="en-US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Chapter 4 -- End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folHlink"/>
          </a:solidFill>
        </p:spPr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6404" name="AutoShape 4"/>
          <p:cNvSpPr>
            <a:spLocks noChangeArrowheads="1"/>
          </p:cNvSpPr>
          <p:nvPr/>
        </p:nvSpPr>
        <p:spPr bwMode="auto">
          <a:xfrm>
            <a:off x="3422650" y="2768600"/>
            <a:ext cx="2298700" cy="22098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5" name="AutoShape 5"/>
          <p:cNvSpPr>
            <a:spLocks noChangeArrowheads="1"/>
          </p:cNvSpPr>
          <p:nvPr/>
        </p:nvSpPr>
        <p:spPr bwMode="auto">
          <a:xfrm>
            <a:off x="4108450" y="3429000"/>
            <a:ext cx="927100" cy="889000"/>
          </a:xfrm>
          <a:prstGeom prst="smileyFace">
            <a:avLst>
              <a:gd name="adj" fmla="val 4653"/>
            </a:avLst>
          </a:prstGeom>
          <a:solidFill>
            <a:srgbClr val="F8BE1A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0A3C888-4BDC-4AE9-BA13-A8593AA84261}" type="slidenum">
              <a:rPr lang="en-US" altLang="en-US"/>
              <a:pPr/>
              <a:t>43</a:t>
            </a:fld>
            <a:endParaRPr lang="en-CA" alt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4.1</a:t>
            </a: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en-US" altLang="en-US" sz="3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278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97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02792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454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02795" name="Picture 11" descr="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839913"/>
            <a:ext cx="6054725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D7BA5CB-807A-435D-9549-5DF1F5589AD2}" type="slidenum">
              <a:rPr lang="en-US" altLang="en-US"/>
              <a:pPr/>
              <a:t>44</a:t>
            </a:fld>
            <a:endParaRPr lang="en-CA" alt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4.2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381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388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0381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03814" name="Picture 6" descr="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563688"/>
            <a:ext cx="420052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138DB98-5E4B-42FF-87C4-948B1AD6E2CD}" type="slidenum">
              <a:rPr lang="en-US" altLang="en-US"/>
              <a:pPr/>
              <a:t>45</a:t>
            </a:fld>
            <a:endParaRPr lang="en-CA" alt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4.2</a:t>
            </a:r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2842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388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82842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66750"/>
            <a:ext cx="1200150" cy="635000"/>
          </a:xfrm>
          <a:prstGeom prst="rightArrow">
            <a:avLst>
              <a:gd name="adj1" fmla="val 57843"/>
              <a:gd name="adj2" fmla="val 494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828422" name="Picture 6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1619250"/>
            <a:ext cx="4968875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C2D5C5B-6F76-4CF2-89A6-92058EF2D37D}" type="slidenum">
              <a:rPr lang="en-US" altLang="en-US"/>
              <a:pPr/>
              <a:t>46</a:t>
            </a:fld>
            <a:endParaRPr lang="en-CA" alt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4.3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50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13400" y="7175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1507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295400" cy="635000"/>
          </a:xfrm>
          <a:prstGeom prst="rightArrow">
            <a:avLst>
              <a:gd name="adj1" fmla="val 57843"/>
              <a:gd name="adj2" fmla="val 53427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15078" name="Picture 6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643063"/>
            <a:ext cx="5165725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C84F291-490B-43F1-9E00-8D392A3D3BD0}" type="slidenum">
              <a:rPr lang="en-US" altLang="en-US"/>
              <a:pPr/>
              <a:t>47</a:t>
            </a:fld>
            <a:endParaRPr lang="en-CA" alt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4.4</a:t>
            </a: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22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2224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22246" name="Picture 6" descr="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1593850"/>
            <a:ext cx="3467100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10616A1-2C4E-48A3-BFB4-32823D7DBEF7}" type="slidenum">
              <a:rPr lang="en-US" altLang="en-US"/>
              <a:pPr/>
              <a:t>48</a:t>
            </a:fld>
            <a:endParaRPr lang="en-CA" altLang="en-US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4.4</a:t>
            </a:r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5878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75878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162050" cy="615950"/>
          </a:xfrm>
          <a:prstGeom prst="rightArrow">
            <a:avLst>
              <a:gd name="adj1" fmla="val 57843"/>
              <a:gd name="adj2" fmla="val 49410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758790" name="Picture 6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770063"/>
            <a:ext cx="72009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27834EE-9F1D-42C4-9E68-D8D4E15EC42C}" type="slidenum">
              <a:rPr lang="en-US" altLang="en-US"/>
              <a:pPr/>
              <a:t>49</a:t>
            </a:fld>
            <a:endParaRPr lang="en-CA" alt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4.5</a:t>
            </a: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838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2839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28391" name="Picture 7" descr="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630363"/>
            <a:ext cx="3275012" cy="50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634CCD0-7982-4956-8BF6-0FCB0C9724F1}" type="slidenum">
              <a:rPr lang="en-US" altLang="en-US"/>
              <a:pPr/>
              <a:t>5</a:t>
            </a:fld>
            <a:endParaRPr lang="en-CA" altLang="en-US"/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void-Function Definition</a:t>
            </a: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48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Two main differences between void-function </a:t>
            </a:r>
            <a:br>
              <a:rPr lang="en-US" altLang="en-US" sz="2800"/>
            </a:br>
            <a:r>
              <a:rPr lang="en-US" altLang="en-US" sz="2800"/>
              <a:t>definitions and the definitions of functions </a:t>
            </a:r>
            <a:br>
              <a:rPr lang="en-US" altLang="en-US" sz="2800"/>
            </a:br>
            <a:r>
              <a:rPr lang="en-US" altLang="en-US" sz="2800"/>
              <a:t>that return one value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Keyword</a:t>
            </a:r>
            <a:r>
              <a:rPr lang="en-US" altLang="en-US" sz="2400" b="1">
                <a:solidFill>
                  <a:schemeClr val="tx2"/>
                </a:solidFill>
              </a:rPr>
              <a:t> void </a:t>
            </a:r>
            <a:r>
              <a:rPr lang="en-US" altLang="en-US" sz="2400"/>
              <a:t>replaces the type of the value returned</a:t>
            </a:r>
          </a:p>
          <a:p>
            <a:pPr lvl="2">
              <a:lnSpc>
                <a:spcPct val="80000"/>
              </a:lnSpc>
            </a:pPr>
            <a:r>
              <a:rPr lang="en-US" altLang="en-US" sz="2000" b="1"/>
              <a:t>void means that no value is returned by the function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The return statement does not include and expression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Example:</a:t>
            </a:r>
            <a:br>
              <a:rPr lang="en-US" altLang="en-US" sz="2800"/>
            </a:br>
            <a:r>
              <a:rPr lang="en-US" altLang="en-US" sz="2000" b="1">
                <a:solidFill>
                  <a:schemeClr val="tx2"/>
                </a:solidFill>
              </a:rPr>
              <a:t>void show_results(double f_degrees, double c_degrees)</a:t>
            </a:r>
            <a:br>
              <a:rPr lang="en-US" altLang="en-US" sz="2000" b="1">
                <a:solidFill>
                  <a:schemeClr val="tx2"/>
                </a:solidFill>
              </a:rPr>
            </a:br>
            <a:r>
              <a:rPr lang="en-US" altLang="en-US" sz="2000" b="1">
                <a:solidFill>
                  <a:schemeClr val="tx2"/>
                </a:solidFill>
              </a:rPr>
              <a:t> {</a:t>
            </a:r>
            <a:br>
              <a:rPr lang="en-US" altLang="en-US" sz="2000" b="1">
                <a:solidFill>
                  <a:schemeClr val="tx2"/>
                </a:solidFill>
              </a:rPr>
            </a:br>
            <a:r>
              <a:rPr lang="en-US" altLang="en-US" sz="2000" b="1">
                <a:solidFill>
                  <a:schemeClr val="tx2"/>
                </a:solidFill>
              </a:rPr>
              <a:t>      using namespace std;</a:t>
            </a:r>
            <a:br>
              <a:rPr lang="en-US" altLang="en-US" sz="2000" b="1">
                <a:solidFill>
                  <a:schemeClr val="tx2"/>
                </a:solidFill>
              </a:rPr>
            </a:br>
            <a:r>
              <a:rPr lang="en-US" altLang="en-US" sz="2000" b="1">
                <a:solidFill>
                  <a:schemeClr val="tx2"/>
                </a:solidFill>
              </a:rPr>
              <a:t>      cout &lt;&lt; f_degrees</a:t>
            </a:r>
            <a:br>
              <a:rPr lang="en-US" altLang="en-US" sz="2000" b="1">
                <a:solidFill>
                  <a:schemeClr val="tx2"/>
                </a:solidFill>
              </a:rPr>
            </a:br>
            <a:r>
              <a:rPr lang="en-US" altLang="en-US" sz="2000" b="1">
                <a:solidFill>
                  <a:schemeClr val="tx2"/>
                </a:solidFill>
              </a:rPr>
              <a:t>               &lt;&lt; “ degrees Fahrenheit is euivalent to “ &lt;&lt; endl</a:t>
            </a:r>
            <a:br>
              <a:rPr lang="en-US" altLang="en-US" sz="2000" b="1">
                <a:solidFill>
                  <a:schemeClr val="tx2"/>
                </a:solidFill>
              </a:rPr>
            </a:br>
            <a:r>
              <a:rPr lang="en-US" altLang="en-US" sz="2000" b="1">
                <a:solidFill>
                  <a:schemeClr val="tx2"/>
                </a:solidFill>
              </a:rPr>
              <a:t>               &lt;&lt; c_degrees &lt;&lt; “ degrees Celsius.” &lt;&lt; endl;</a:t>
            </a:r>
            <a:br>
              <a:rPr lang="en-US" altLang="en-US" sz="2000" b="1">
                <a:solidFill>
                  <a:schemeClr val="tx2"/>
                </a:solidFill>
              </a:rPr>
            </a:br>
            <a:r>
              <a:rPr lang="en-US" altLang="en-US" sz="2000" b="1">
                <a:solidFill>
                  <a:schemeClr val="tx2"/>
                </a:solidFill>
              </a:rPr>
              <a:t>       return;</a:t>
            </a:r>
            <a:br>
              <a:rPr lang="en-US" altLang="en-US" sz="2000" b="1">
                <a:solidFill>
                  <a:schemeClr val="tx2"/>
                </a:solidFill>
              </a:rPr>
            </a:br>
            <a:r>
              <a:rPr lang="en-US" altLang="en-US" sz="2000" b="1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82227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662613" y="587533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2BC01F8-33B4-4688-9821-B11E9BB93911}" type="slidenum">
              <a:rPr lang="en-US" altLang="en-US"/>
              <a:pPr/>
              <a:t>50</a:t>
            </a:fld>
            <a:endParaRPr lang="en-CA" altLang="en-US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4.5</a:t>
            </a:r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6288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76288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762886" name="Picture 6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665288"/>
            <a:ext cx="5856288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F9029FE-2C36-4443-82AD-B2D5BA19EA67}" type="slidenum">
              <a:rPr lang="en-US" altLang="en-US"/>
              <a:pPr/>
              <a:t>51</a:t>
            </a:fld>
            <a:endParaRPr lang="en-CA" alt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4.6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48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0483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04838" name="Picture 6" descr="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1622425"/>
            <a:ext cx="3078162" cy="516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63F42A0-56FF-4B5E-BA00-1D14975D718C}" type="slidenum">
              <a:rPr lang="en-US" altLang="en-US"/>
              <a:pPr/>
              <a:t>52</a:t>
            </a:fld>
            <a:endParaRPr lang="en-CA" alt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4.7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17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4170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41702" name="Picture 6" descr="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655763"/>
            <a:ext cx="4005262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FFC6F3D-8C2E-48D8-AB30-A1F2416EA48A}" type="slidenum">
              <a:rPr lang="en-US" altLang="en-US"/>
              <a:pPr/>
              <a:t>53</a:t>
            </a:fld>
            <a:endParaRPr lang="en-CA" alt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4.8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60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sp>
        <p:nvSpPr>
          <p:cNvPr id="55603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pic>
        <p:nvPicPr>
          <p:cNvPr id="556038" name="Picture 6" descr="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636713"/>
            <a:ext cx="3563938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C98EAB6-F338-4F01-9D49-D77686B83FAF}" type="slidenum">
              <a:rPr lang="en-US" altLang="en-US"/>
              <a:pPr/>
              <a:t>54</a:t>
            </a:fld>
            <a:endParaRPr lang="en-CA" altLang="en-US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4.8</a:t>
            </a:r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b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4378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84378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843782" name="Picture 6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631950"/>
            <a:ext cx="3944938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E8F037D-4B3F-4365-80E7-6BD875D85179}" type="slidenum">
              <a:rPr lang="en-US" altLang="en-US"/>
              <a:pPr/>
              <a:t>55</a:t>
            </a:fld>
            <a:endParaRPr lang="en-CA" altLang="en-US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4.9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(1/3)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35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3350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33510" name="Picture 6" descr="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598613"/>
            <a:ext cx="425767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DC657E2-7F5E-493C-96C3-1DDBD5D07009}" type="slidenum">
              <a:rPr lang="en-US" altLang="en-US"/>
              <a:pPr/>
              <a:t>56</a:t>
            </a:fld>
            <a:endParaRPr lang="en-CA" altLang="en-US"/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4.9</a:t>
            </a: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(2/3)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9258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79258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792582" name="Picture 6" descr="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1638300"/>
            <a:ext cx="3430587" cy="51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6D46CF5-0FD0-4345-9614-4A2CEEDC14BE}" type="slidenum">
              <a:rPr lang="en-US" altLang="en-US"/>
              <a:pPr/>
              <a:t>57</a:t>
            </a:fld>
            <a:endParaRPr lang="en-CA" altLang="en-US"/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4.9</a:t>
            </a:r>
            <a:b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(3/3)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5811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85811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858118" name="Picture 6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690688"/>
            <a:ext cx="80676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14201A0-A24F-4F67-A0C2-75914867241C}" type="slidenum">
              <a:rPr lang="en-US" altLang="en-US"/>
              <a:pPr/>
              <a:t>58</a:t>
            </a:fld>
            <a:endParaRPr lang="en-CA" alt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4.10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7446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162050" cy="635000"/>
          </a:xfrm>
          <a:prstGeom prst="rightArrow">
            <a:avLst>
              <a:gd name="adj1" fmla="val 57843"/>
              <a:gd name="adj2" fmla="val 47927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sp>
        <p:nvSpPr>
          <p:cNvPr id="57446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pic>
        <p:nvPicPr>
          <p:cNvPr id="574470" name="Picture 6" descr="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692275"/>
            <a:ext cx="3379788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70BA0CC-8C53-4068-8CBA-3F9E848C321D}" type="slidenum">
              <a:rPr lang="en-US" altLang="en-US"/>
              <a:pPr/>
              <a:t>59</a:t>
            </a:fld>
            <a:endParaRPr lang="en-CA" altLang="en-US"/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4.10</a:t>
            </a:r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977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79770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162050" cy="635000"/>
          </a:xfrm>
          <a:prstGeom prst="rightArrow">
            <a:avLst>
              <a:gd name="adj1" fmla="val 57843"/>
              <a:gd name="adj2" fmla="val 47927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797702" name="Picture 6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639888"/>
            <a:ext cx="5246687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99AB2B9-FF56-49FD-83AA-A135A7C301A3}" type="slidenum">
              <a:rPr lang="en-US" altLang="en-US"/>
              <a:pPr/>
              <a:t>6</a:t>
            </a:fld>
            <a:endParaRPr lang="en-CA" altLang="en-US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Using a void-Function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void-function calls are executable statements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They do not need to be part of another statement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They end with a semi-colon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Example:</a:t>
            </a:r>
            <a:br>
              <a:rPr lang="en-US" altLang="en-US"/>
            </a:br>
            <a:r>
              <a:rPr lang="en-US" altLang="en-US"/>
              <a:t>                   show_results(32.5, 0.3);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</a:t>
            </a:r>
            <a:r>
              <a:rPr lang="en-US" altLang="en-US" b="1">
                <a:solidFill>
                  <a:schemeClr val="hlink"/>
                </a:solidFill>
              </a:rPr>
              <a:t>NOT:</a:t>
            </a:r>
            <a:r>
              <a:rPr lang="en-US" altLang="en-US"/>
              <a:t>      cout &lt;&lt; show_results(32.5, 0.3);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991C4C0-4357-4000-8669-FC6B2BBC0A8B}" type="slidenum">
              <a:rPr lang="en-US" altLang="en-US"/>
              <a:pPr/>
              <a:t>60</a:t>
            </a:fld>
            <a:endParaRPr lang="en-CA" altLang="en-US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4.11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840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68403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684038" name="Picture 6" descr="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641475"/>
            <a:ext cx="4173537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FCF9D8F-986D-4319-9E5A-7197B39BC74E}" type="slidenum">
              <a:rPr lang="en-US" altLang="en-US"/>
              <a:pPr/>
              <a:t>61</a:t>
            </a:fld>
            <a:endParaRPr lang="en-CA" alt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4.11</a:t>
            </a:r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9974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79974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799750" name="Picture 6" descr="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38300"/>
            <a:ext cx="3700462" cy="50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0223AB-5F27-4973-AD87-EEAFA6B6B587}" type="slidenum">
              <a:rPr lang="en-US" altLang="en-US"/>
              <a:pPr/>
              <a:t>7</a:t>
            </a:fld>
            <a:endParaRPr lang="en-CA" altLang="en-US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void-Function Calls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91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Mechanism is nearly the same as the function </a:t>
            </a:r>
            <a:br>
              <a:rPr lang="en-US" altLang="en-US"/>
            </a:br>
            <a:r>
              <a:rPr lang="en-US" altLang="en-US"/>
              <a:t>calls we have seen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Argument values are substituted for the formal </a:t>
            </a:r>
            <a:br>
              <a:rPr lang="en-US" altLang="en-US"/>
            </a:br>
            <a:r>
              <a:rPr lang="en-US" altLang="en-US"/>
              <a:t>parameters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It is fairly common to have no parameters in </a:t>
            </a:r>
            <a:br>
              <a:rPr lang="en-US" altLang="en-US"/>
            </a:br>
            <a:r>
              <a:rPr lang="en-US" altLang="en-US"/>
              <a:t>void-functions</a:t>
            </a:r>
          </a:p>
          <a:p>
            <a:pPr lvl="3">
              <a:lnSpc>
                <a:spcPct val="90000"/>
              </a:lnSpc>
            </a:pPr>
            <a:r>
              <a:rPr lang="en-US" altLang="en-US"/>
              <a:t>In this case there will be no arguments in the function call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Statements in function body are executed</a:t>
            </a:r>
          </a:p>
          <a:p>
            <a:pPr lvl="1">
              <a:lnSpc>
                <a:spcPct val="90000"/>
              </a:lnSpc>
            </a:pPr>
            <a:r>
              <a:rPr lang="en-US" altLang="en-US" u="sng"/>
              <a:t>Optional</a:t>
            </a:r>
            <a:r>
              <a:rPr lang="en-US" altLang="en-US"/>
              <a:t> return statement ends the function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Return statement does not include a value to return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Return statement is implicit if it is not included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01B6383-1317-4108-B0EF-431D504BDD61}" type="slidenum">
              <a:rPr lang="en-US" altLang="en-US"/>
              <a:pPr/>
              <a:t>8</a:t>
            </a:fld>
            <a:endParaRPr lang="en-CA" alt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Example: </a:t>
            </a:r>
            <a:br>
              <a:rPr lang="en-US" altLang="en-US" sz="4800"/>
            </a:br>
            <a:r>
              <a:rPr lang="en-US" altLang="en-US" sz="4800"/>
              <a:t>Converting Temperatures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functions just developed can be used in a </a:t>
            </a:r>
            <a:br>
              <a:rPr lang="en-US" altLang="en-US"/>
            </a:br>
            <a:r>
              <a:rPr lang="en-US" altLang="en-US"/>
              <a:t>program to convert Fahrenheit temperatures to</a:t>
            </a:r>
            <a:br>
              <a:rPr lang="en-US" altLang="en-US"/>
            </a:br>
            <a:r>
              <a:rPr lang="en-US" altLang="en-US"/>
              <a:t>Celcius using the formula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                 C = (5/9) (F – 32)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Do you see the integer division problem?</a:t>
            </a:r>
          </a:p>
          <a:p>
            <a:endParaRPr lang="en-US" altLang="en-US"/>
          </a:p>
        </p:txBody>
      </p:sp>
      <p:sp>
        <p:nvSpPr>
          <p:cNvPr id="826372" name="Text Box 4"/>
          <p:cNvSpPr txBox="1">
            <a:spLocks noChangeArrowheads="1"/>
          </p:cNvSpPr>
          <p:nvPr/>
        </p:nvSpPr>
        <p:spPr bwMode="auto">
          <a:xfrm>
            <a:off x="6232525" y="53800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826373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881688" y="5284788"/>
            <a:ext cx="2589212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4.2 (1)</a:t>
            </a:r>
          </a:p>
        </p:txBody>
      </p:sp>
      <p:sp>
        <p:nvSpPr>
          <p:cNvPr id="826374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881688" y="5837238"/>
            <a:ext cx="2589212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4.2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3" grpId="0" animBg="1"/>
      <p:bldP spid="8263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AA4548E-1B92-4A36-A870-5BAE262E6AFB}" type="slidenum">
              <a:rPr lang="en-US" altLang="en-US"/>
              <a:pPr/>
              <a:t>9</a:t>
            </a:fld>
            <a:endParaRPr lang="en-CA" altLang="en-US"/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 algn="ctr"/>
            <a:r>
              <a:rPr lang="en-US" altLang="en-US" sz="4800"/>
              <a:t>void-Functions</a:t>
            </a:r>
            <a:br>
              <a:rPr lang="en-US" altLang="en-US" sz="4800"/>
            </a:br>
            <a:r>
              <a:rPr lang="en-US" altLang="en-US" sz="4800"/>
              <a:t>Why Use a Return?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Is a return-statement ever needed in a</a:t>
            </a:r>
            <a:br>
              <a:rPr lang="en-US" altLang="en-US"/>
            </a:br>
            <a:r>
              <a:rPr lang="en-US" altLang="en-US"/>
              <a:t>void-function since no value is returned?</a:t>
            </a:r>
          </a:p>
          <a:p>
            <a:pPr lvl="1"/>
            <a:r>
              <a:rPr lang="en-US" altLang="en-US"/>
              <a:t>Yes!</a:t>
            </a:r>
          </a:p>
          <a:p>
            <a:pPr lvl="2"/>
            <a:r>
              <a:rPr lang="en-US" altLang="en-US"/>
              <a:t>What if a branch of an if-else statement requires </a:t>
            </a:r>
            <a:br>
              <a:rPr lang="en-US" altLang="en-US"/>
            </a:br>
            <a:r>
              <a:rPr lang="en-US" altLang="en-US"/>
              <a:t>that the function ends to avoid producing more </a:t>
            </a:r>
            <a:br>
              <a:rPr lang="en-US" altLang="en-US"/>
            </a:br>
            <a:r>
              <a:rPr lang="en-US" altLang="en-US"/>
              <a:t>output, or creating a mathematical error?</a:t>
            </a:r>
          </a:p>
          <a:p>
            <a:pPr lvl="2"/>
            <a:r>
              <a:rPr lang="en-US" altLang="en-US"/>
              <a:t>void-function in Display 4.3, avoids division by zero</a:t>
            </a:r>
            <a:br>
              <a:rPr lang="en-US" altLang="en-US"/>
            </a:br>
            <a:r>
              <a:rPr lang="en-US" altLang="en-US"/>
              <a:t>with a return statement</a:t>
            </a:r>
          </a:p>
        </p:txBody>
      </p:sp>
      <p:sp>
        <p:nvSpPr>
          <p:cNvPr id="82739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57813" y="543718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4.3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6" grpId="0" animBg="1"/>
    </p:bldLst>
  </p:timing>
</p:sld>
</file>

<file path=ppt/theme/theme1.xml><?xml version="1.0" encoding="utf-8"?>
<a:theme xmlns:a="http://schemas.openxmlformats.org/drawingml/2006/main" name="sav_ch02">
  <a:themeElements>
    <a:clrScheme name="sav_ch02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av_ch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BE1A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anose="05000000000000000000" pitchFamily="2" charset="2"/>
          <a:buNone/>
          <a:tabLst/>
          <a:defRPr kumimoji="0" lang="en-CA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BE1A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anose="05000000000000000000" pitchFamily="2" charset="2"/>
          <a:buNone/>
          <a:tabLst/>
          <a:defRPr kumimoji="0" lang="en-CA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v_ch02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v_ch02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v_ch02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sav_ch02</Template>
  <TotalTime>3832</TotalTime>
  <Words>1332</Words>
  <Application>Microsoft Office PowerPoint</Application>
  <PresentationFormat>Letter Paper (8.5x11 in)</PresentationFormat>
  <Paragraphs>425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Tahoma</vt:lpstr>
      <vt:lpstr>Times New Roman</vt:lpstr>
      <vt:lpstr>Wingdings</vt:lpstr>
      <vt:lpstr>sav_ch02</vt:lpstr>
      <vt:lpstr>PowerPoint Presentation</vt:lpstr>
      <vt:lpstr>Chapter 4</vt:lpstr>
      <vt:lpstr>Overview </vt:lpstr>
      <vt:lpstr>void-Functions</vt:lpstr>
      <vt:lpstr>void-Function Definition</vt:lpstr>
      <vt:lpstr>Using a void-Function</vt:lpstr>
      <vt:lpstr>void-Function Calls</vt:lpstr>
      <vt:lpstr>Example:  Converting Temperatures</vt:lpstr>
      <vt:lpstr>void-Functions Why Use a Return?</vt:lpstr>
      <vt:lpstr>The Main Function</vt:lpstr>
      <vt:lpstr>Section 4.1 Conclusion</vt:lpstr>
      <vt:lpstr>Call-by-Reference Parameters</vt:lpstr>
      <vt:lpstr>Call-by-Reference Example</vt:lpstr>
      <vt:lpstr>Call-By-Reference Details</vt:lpstr>
      <vt:lpstr>Call Comparisons Call By Reference vs Value</vt:lpstr>
      <vt:lpstr>Example:  swap_values</vt:lpstr>
      <vt:lpstr>Mixed Parameter Lists</vt:lpstr>
      <vt:lpstr>Choosing Parameter Types</vt:lpstr>
      <vt:lpstr>Inadvertent Local Variables</vt:lpstr>
      <vt:lpstr>Section 4.2 Conclusion</vt:lpstr>
      <vt:lpstr>Using Procedural Abstraction</vt:lpstr>
      <vt:lpstr>Functions Calling Functions</vt:lpstr>
      <vt:lpstr>Pre and Postconditions</vt:lpstr>
      <vt:lpstr>swap_values revisited</vt:lpstr>
      <vt:lpstr>Function celsius</vt:lpstr>
      <vt:lpstr>Why use preconditions and postconditions?</vt:lpstr>
      <vt:lpstr>Case Study Supermarket Pricing</vt:lpstr>
      <vt:lpstr>Supermarket Pricing: Problem Analysis</vt:lpstr>
      <vt:lpstr>Supermarket Pricing: Function get_input</vt:lpstr>
      <vt:lpstr>Supermarket Pricing: Function price</vt:lpstr>
      <vt:lpstr>Supermarket Pricing: Function give_output</vt:lpstr>
      <vt:lpstr>Supermarket Pricing: The main function</vt:lpstr>
      <vt:lpstr>Supermarket Pricing: Algorithm Design -- price</vt:lpstr>
      <vt:lpstr>Supermarket Pricing: Constants for The price Function</vt:lpstr>
      <vt:lpstr>Supermarket Pricing: Coding The price Function</vt:lpstr>
      <vt:lpstr>Supermarket Pricing : Program Testing</vt:lpstr>
      <vt:lpstr>Section 4.3 Conclusion</vt:lpstr>
      <vt:lpstr>Testing and Debugging Functions</vt:lpstr>
      <vt:lpstr>Stubs</vt:lpstr>
      <vt:lpstr>Rule for Testing Functions</vt:lpstr>
      <vt:lpstr>Section 4.4 Conclusion</vt:lpstr>
      <vt:lpstr>Chapter 4 -- End</vt:lpstr>
      <vt:lpstr>Display 4.1 </vt:lpstr>
      <vt:lpstr>Display 4.2 (1/2)</vt:lpstr>
      <vt:lpstr>Display 4.2 (2/2)</vt:lpstr>
      <vt:lpstr>Display 4.3</vt:lpstr>
      <vt:lpstr>Display 4.4 (1/2)</vt:lpstr>
      <vt:lpstr>Display 4.4 (2/2)</vt:lpstr>
      <vt:lpstr>Display 4.5 (1/2)</vt:lpstr>
      <vt:lpstr>Display 4.5 (2/2)</vt:lpstr>
      <vt:lpstr>Display 4.6</vt:lpstr>
      <vt:lpstr>Display 4.7</vt:lpstr>
      <vt:lpstr>Display 4.8 (1/2)</vt:lpstr>
      <vt:lpstr>Display 4.8  (2/2)</vt:lpstr>
      <vt:lpstr>Display 4.9 (1/3)</vt:lpstr>
      <vt:lpstr>Display 4.9 (2/3)</vt:lpstr>
      <vt:lpstr>Display 4.9 (3/3)</vt:lpstr>
      <vt:lpstr>Display 4.10 (1/2)</vt:lpstr>
      <vt:lpstr>Display 4.10 (2/2)</vt:lpstr>
      <vt:lpstr>Display 4.11 (1/2)</vt:lpstr>
      <vt:lpstr>Display 4.11 (2/2)</vt:lpstr>
    </vt:vector>
  </TitlesOfParts>
  <Company>Addison-Wesley 2003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for all Subtasks</dc:title>
  <dc:subject/>
  <dc:creator>Mohammed Kayed</dc:creator>
  <cp:lastModifiedBy>Mohammed Kayed</cp:lastModifiedBy>
  <cp:revision>201</cp:revision>
  <cp:lastPrinted>2001-11-04T00:51:13Z</cp:lastPrinted>
  <dcterms:created xsi:type="dcterms:W3CDTF">2002-05-19T03:30:33Z</dcterms:created>
  <dcterms:modified xsi:type="dcterms:W3CDTF">2020-02-15T18:56:22Z</dcterms:modified>
</cp:coreProperties>
</file>