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87"/>
  </p:notesMasterIdLst>
  <p:handoutMasterIdLst>
    <p:handoutMasterId r:id="rId88"/>
  </p:handoutMasterIdLst>
  <p:sldIdLst>
    <p:sldId id="321" r:id="rId2"/>
    <p:sldId id="556" r:id="rId3"/>
    <p:sldId id="343" r:id="rId4"/>
    <p:sldId id="483" r:id="rId5"/>
    <p:sldId id="491" r:id="rId6"/>
    <p:sldId id="493" r:id="rId7"/>
    <p:sldId id="495" r:id="rId8"/>
    <p:sldId id="496" r:id="rId9"/>
    <p:sldId id="499" r:id="rId10"/>
    <p:sldId id="498" r:id="rId11"/>
    <p:sldId id="500" r:id="rId12"/>
    <p:sldId id="501" r:id="rId13"/>
    <p:sldId id="502" r:id="rId14"/>
    <p:sldId id="504" r:id="rId15"/>
    <p:sldId id="505" r:id="rId16"/>
    <p:sldId id="506" r:id="rId17"/>
    <p:sldId id="507" r:id="rId18"/>
    <p:sldId id="511" r:id="rId19"/>
    <p:sldId id="508" r:id="rId20"/>
    <p:sldId id="510" r:id="rId21"/>
    <p:sldId id="513" r:id="rId22"/>
    <p:sldId id="514" r:id="rId23"/>
    <p:sldId id="516" r:id="rId24"/>
    <p:sldId id="517" r:id="rId25"/>
    <p:sldId id="518" r:id="rId26"/>
    <p:sldId id="489" r:id="rId27"/>
    <p:sldId id="519" r:id="rId28"/>
    <p:sldId id="520" r:id="rId29"/>
    <p:sldId id="521" r:id="rId30"/>
    <p:sldId id="522" r:id="rId31"/>
    <p:sldId id="523" r:id="rId32"/>
    <p:sldId id="524" r:id="rId33"/>
    <p:sldId id="525" r:id="rId34"/>
    <p:sldId id="526" r:id="rId35"/>
    <p:sldId id="527" r:id="rId36"/>
    <p:sldId id="528" r:id="rId37"/>
    <p:sldId id="529" r:id="rId38"/>
    <p:sldId id="530" r:id="rId39"/>
    <p:sldId id="531" r:id="rId40"/>
    <p:sldId id="532" r:id="rId41"/>
    <p:sldId id="533" r:id="rId42"/>
    <p:sldId id="535" r:id="rId43"/>
    <p:sldId id="537" r:id="rId44"/>
    <p:sldId id="538" r:id="rId45"/>
    <p:sldId id="539" r:id="rId46"/>
    <p:sldId id="490" r:id="rId47"/>
    <p:sldId id="541" r:id="rId48"/>
    <p:sldId id="543" r:id="rId49"/>
    <p:sldId id="544" r:id="rId50"/>
    <p:sldId id="546" r:id="rId51"/>
    <p:sldId id="547" r:id="rId52"/>
    <p:sldId id="486" r:id="rId53"/>
    <p:sldId id="487" r:id="rId54"/>
    <p:sldId id="488" r:id="rId55"/>
    <p:sldId id="549" r:id="rId56"/>
    <p:sldId id="553" r:id="rId57"/>
    <p:sldId id="554" r:id="rId58"/>
    <p:sldId id="555" r:id="rId59"/>
    <p:sldId id="349" r:id="rId60"/>
    <p:sldId id="359" r:id="rId61"/>
    <p:sldId id="360" r:id="rId62"/>
    <p:sldId id="365" r:id="rId63"/>
    <p:sldId id="509" r:id="rId64"/>
    <p:sldId id="369" r:id="rId65"/>
    <p:sldId id="512" r:id="rId66"/>
    <p:sldId id="372" r:id="rId67"/>
    <p:sldId id="515" r:id="rId68"/>
    <p:sldId id="361" r:id="rId69"/>
    <p:sldId id="380" r:id="rId70"/>
    <p:sldId id="387" r:id="rId71"/>
    <p:sldId id="375" r:id="rId72"/>
    <p:sldId id="536" r:id="rId73"/>
    <p:sldId id="397" r:id="rId74"/>
    <p:sldId id="540" r:id="rId75"/>
    <p:sldId id="468" r:id="rId76"/>
    <p:sldId id="542" r:id="rId77"/>
    <p:sldId id="471" r:id="rId78"/>
    <p:sldId id="545" r:id="rId79"/>
    <p:sldId id="473" r:id="rId80"/>
    <p:sldId id="548" r:id="rId81"/>
    <p:sldId id="475" r:id="rId82"/>
    <p:sldId id="482" r:id="rId83"/>
    <p:sldId id="550" r:id="rId84"/>
    <p:sldId id="551" r:id="rId85"/>
    <p:sldId id="552" r:id="rId86"/>
  </p:sldIdLst>
  <p:sldSz cx="9144000" cy="6858000" type="letter"/>
  <p:notesSz cx="6858000" cy="9144000"/>
  <p:defaultTextStyle>
    <a:defPPr>
      <a:defRPr lang="en-CA"/>
    </a:defPPr>
    <a:lvl1pPr algn="ctr" rtl="0" fontAlgn="base">
      <a:spcBef>
        <a:spcPct val="20000"/>
      </a:spcBef>
      <a:spcAft>
        <a:spcPct val="0"/>
      </a:spcAft>
      <a:buClr>
        <a:srgbClr val="CC0000"/>
      </a:buClr>
      <a:buFont typeface="Wingdings" panose="05000000000000000000" pitchFamily="2" charset="2"/>
      <a:defRPr sz="28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lr>
        <a:srgbClr val="CC0000"/>
      </a:buClr>
      <a:buFont typeface="Wingdings" panose="05000000000000000000" pitchFamily="2" charset="2"/>
      <a:defRPr sz="28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lr>
        <a:srgbClr val="CC0000"/>
      </a:buClr>
      <a:buFont typeface="Wingdings" panose="05000000000000000000" pitchFamily="2" charset="2"/>
      <a:defRPr sz="28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lr>
        <a:srgbClr val="CC0000"/>
      </a:buClr>
      <a:buFont typeface="Wingdings" panose="05000000000000000000" pitchFamily="2" charset="2"/>
      <a:defRPr sz="28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lr>
        <a:srgbClr val="CC0000"/>
      </a:buClr>
      <a:buFont typeface="Wingdings" panose="05000000000000000000" pitchFamily="2" charset="2"/>
      <a:defRPr sz="28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>
          <p15:clr>
            <a:srgbClr val="A4A3A4"/>
          </p15:clr>
        </p15:guide>
        <p15:guide id="2" pos="28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BCEDF"/>
    <a:srgbClr val="F8BE1A"/>
    <a:srgbClr val="F6DC1C"/>
    <a:srgbClr val="A72CDE"/>
    <a:srgbClr val="A52E2C"/>
    <a:srgbClr val="595959"/>
    <a:srgbClr val="008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34" y="38"/>
      </p:cViewPr>
      <p:guideLst>
        <p:guide orient="horz" pos="2136"/>
        <p:guide pos="287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04" y="228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fld id="{8B81EE6A-1523-4569-8463-FC67D5A9492D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620177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fld id="{9731F576-97B2-4715-85DA-6A94DA79A315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1148332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23F84A91-E215-444C-92AE-B0ED6C149AE1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074740232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2BCBE5C5-E439-4452-88E6-5198A1A38B20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51545276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19050"/>
            <a:ext cx="2152650" cy="6076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"/>
            <a:ext cx="6305550" cy="6076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D4C38DE4-E7E2-48D4-B873-E74E68E2398F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27717374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9050"/>
            <a:ext cx="76962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148138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7738" y="1524000"/>
            <a:ext cx="4148137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7738" y="3886200"/>
            <a:ext cx="4148137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228600" y="6400800"/>
            <a:ext cx="75692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050088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3ED27D79-5B3C-4720-8919-D56081096E3C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03299490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9050"/>
            <a:ext cx="76962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148138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524000"/>
            <a:ext cx="4148137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28600" y="6400800"/>
            <a:ext cx="75692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50088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3552002D-1E24-4FFC-BC4B-E87C76B25F2A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78601603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9016D1E6-C35B-4A06-A8F8-506478A7158F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7854044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F6AB5C54-00E6-408F-8DFC-1D3A548D1020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8155844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148138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524000"/>
            <a:ext cx="4148137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4FCF2FE0-0A50-4CF4-8112-F6B7C887E20D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5454777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9B8C0144-3167-4DFC-A386-61E980E7E042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55031295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EA97EC71-E414-4CF6-9085-F3E4B465EC5F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17990441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1A1DF68D-D7FA-4AD0-86D7-5B4D2C014BFF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63214093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E89BC595-459F-4E6E-858F-3516D73676F6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43848259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8AC9F0FD-691A-490E-892A-2AFEC2474CC1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16706650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3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44867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7569200" y="303213"/>
            <a:ext cx="13366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3102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19050"/>
            <a:ext cx="7696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103" name="Rectangle 3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400800"/>
            <a:ext cx="756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000">
                <a:latin typeface="+mn-lt"/>
              </a:defRPr>
            </a:lvl1pPr>
          </a:lstStyle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3104" name="Rectangle 3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2000" b="1">
                <a:latin typeface="+mn-lt"/>
              </a:defRPr>
            </a:lvl1pPr>
          </a:lstStyle>
          <a:p>
            <a:r>
              <a:rPr lang="en-US" altLang="en-US"/>
              <a:t>Slide </a:t>
            </a:r>
            <a:fld id="{9E8983B1-D987-4448-B25B-67AF287E9A0B}" type="slidenum">
              <a:rPr lang="en-US" altLang="en-US"/>
              <a:pPr/>
              <a:t>‹#›</a:t>
            </a:fld>
            <a:endParaRPr lang="en-CA" altLang="en-US"/>
          </a:p>
        </p:txBody>
      </p:sp>
      <p:pic>
        <p:nvPicPr>
          <p:cNvPr id="3105" name="Picture 33" descr="ho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6525"/>
            <a:ext cx="9144000" cy="13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6" name="Picture 34" descr="sign_only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285750"/>
            <a:ext cx="7556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7" name="Rectangle 35"/>
          <p:cNvSpPr>
            <a:spLocks noChangeArrowheads="1"/>
          </p:cNvSpPr>
          <p:nvPr userDrawn="1"/>
        </p:nvSpPr>
        <p:spPr bwMode="auto">
          <a:xfrm>
            <a:off x="0" y="0"/>
            <a:ext cx="73025" cy="68580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3" grpId="0" uiExpand="1" build="p" bldLvl="3">
        <p:tmplLst>
          <p:tmpl lvl="1">
            <p:tnLst>
              <p:par>
                <p:cTn presetID="3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309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3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309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3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309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3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309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3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309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6000" kern="1200">
          <a:solidFill>
            <a:srgbClr val="0033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6000">
          <a:solidFill>
            <a:srgbClr val="003399"/>
          </a:solidFill>
          <a:latin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6000">
          <a:solidFill>
            <a:srgbClr val="003399"/>
          </a:solidFill>
          <a:latin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6000">
          <a:solidFill>
            <a:srgbClr val="003399"/>
          </a:solidFill>
          <a:latin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6000">
          <a:solidFill>
            <a:srgbClr val="003399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000">
          <a:solidFill>
            <a:srgbClr val="003399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000">
          <a:solidFill>
            <a:srgbClr val="003399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000">
          <a:solidFill>
            <a:srgbClr val="003399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000">
          <a:solidFill>
            <a:srgbClr val="003399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6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6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slide" Target="slide6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slide" Target="slide6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6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6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7" Type="http://schemas.openxmlformats.org/officeDocument/2006/relationships/hyperlink" Target="../../../../../SYS/Savitch%20Slides/Savitch2_1.ppt#-1,3,Naming Variables" TargetMode="Externa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6.xml"/><Relationship Id="rId5" Type="http://schemas.openxmlformats.org/officeDocument/2006/relationships/slide" Target="slide26.xml"/><Relationship Id="rId4" Type="http://schemas.openxmlformats.org/officeDocument/2006/relationships/slide" Target="slide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7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slide" Target="slide7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slide" Target="slide7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2" Type="http://schemas.openxmlformats.org/officeDocument/2006/relationships/slide" Target="slide7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78.xml"/><Relationship Id="rId2" Type="http://schemas.openxmlformats.org/officeDocument/2006/relationships/slide" Target="slide7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2" Type="http://schemas.openxmlformats.org/officeDocument/2006/relationships/slide" Target="slide7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8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8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8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60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" Target="slide7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slide" Target="slide7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7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slide" Target="slide7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78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slide" Target="slide7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slide" Target="slide7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slide" Target="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84.xml"/><Relationship Id="rId2" Type="http://schemas.openxmlformats.org/officeDocument/2006/relationships/slide" Target="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85.xml"/><Relationship Id="rId2" Type="http://schemas.openxmlformats.org/officeDocument/2006/relationships/slide" Target="slide8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slide" Target="slide8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D2AA592B-891E-42B4-A1C4-EA6A19EA4FA1}" type="slidenum">
              <a:rPr lang="en-US" altLang="en-US"/>
              <a:pPr/>
              <a:t>1</a:t>
            </a:fld>
            <a:endParaRPr lang="en-CA" altLang="en-US"/>
          </a:p>
        </p:txBody>
      </p:sp>
      <p:sp>
        <p:nvSpPr>
          <p:cNvPr id="207882" name="Rectangle 10"/>
          <p:cNvSpPr>
            <a:spLocks noChangeArrowheads="1"/>
          </p:cNvSpPr>
          <p:nvPr/>
        </p:nvSpPr>
        <p:spPr bwMode="auto">
          <a:xfrm>
            <a:off x="2654300" y="6248400"/>
            <a:ext cx="3924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  <a:cs typeface="Times New Roman" panose="02020603050405020304" pitchFamily="18" charset="0"/>
              </a:rPr>
              <a:t>Created by David Mann,</a:t>
            </a:r>
            <a:r>
              <a:rPr lang="en-US" altLang="en-US" sz="1400">
                <a:solidFill>
                  <a:schemeClr val="tx1"/>
                </a:solidFill>
              </a:rPr>
              <a:t> </a:t>
            </a:r>
            <a:r>
              <a:rPr lang="en-US" altLang="en-US" sz="1400">
                <a:solidFill>
                  <a:schemeClr val="tx1"/>
                </a:solidFill>
                <a:cs typeface="Times New Roman" panose="02020603050405020304" pitchFamily="18" charset="0"/>
              </a:rPr>
              <a:t>North Idaho College</a:t>
            </a:r>
          </a:p>
        </p:txBody>
      </p:sp>
      <p:sp>
        <p:nvSpPr>
          <p:cNvPr id="207887" name="Rectangle 15"/>
          <p:cNvSpPr>
            <a:spLocks noChangeArrowheads="1"/>
          </p:cNvSpPr>
          <p:nvPr/>
        </p:nvSpPr>
        <p:spPr bwMode="auto">
          <a:xfrm>
            <a:off x="152400" y="3352800"/>
            <a:ext cx="876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endParaRPr lang="en-US" altLang="en-US" sz="6000">
              <a:solidFill>
                <a:schemeClr val="tx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7893" name="Picture 21" descr="cover_0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342A7870-452E-410A-916C-EF52A35868F2}" type="slidenum">
              <a:rPr lang="en-US" altLang="en-US"/>
              <a:pPr/>
              <a:t>10</a:t>
            </a:fld>
            <a:endParaRPr lang="en-CA" altLang="en-US"/>
          </a:p>
        </p:txBody>
      </p:sp>
      <p:sp>
        <p:nvSpPr>
          <p:cNvPr id="72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sz="4800"/>
              <a:t>Other Predefined Functions</a:t>
            </a:r>
          </a:p>
        </p:txBody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48675" cy="4972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abs(x) 	---  int value = abs(-8);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Returns absolute value of argument x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Return value is of type int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Argument is of type x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Found in the library </a:t>
            </a:r>
            <a:r>
              <a:rPr lang="en-US" altLang="en-US" b="1"/>
              <a:t>cstdlib</a:t>
            </a:r>
          </a:p>
          <a:p>
            <a:pPr>
              <a:lnSpc>
                <a:spcPct val="90000"/>
              </a:lnSpc>
            </a:pPr>
            <a:r>
              <a:rPr lang="en-US" altLang="en-US"/>
              <a:t>fabs(x)     ---  double value = fabs(-8.0);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Returns the absolute value of argument x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Return value is of type double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Argument is of type double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Found in the library </a:t>
            </a:r>
            <a:r>
              <a:rPr lang="en-US" altLang="en-US" b="1"/>
              <a:t>cmath</a:t>
            </a:r>
          </a:p>
        </p:txBody>
      </p:sp>
      <p:sp>
        <p:nvSpPr>
          <p:cNvPr id="727102" name="Text Box 6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196013" y="5475288"/>
            <a:ext cx="2054225" cy="528637"/>
          </a:xfrm>
          <a:prstGeom prst="rect">
            <a:avLst/>
          </a:prstGeom>
          <a:solidFill>
            <a:srgbClr val="F8BE1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Display 3.2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0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4D71F60D-02D3-4228-94FB-004117FEA438}" type="slidenum">
              <a:rPr lang="en-US" altLang="en-US"/>
              <a:pPr/>
              <a:t>11</a:t>
            </a:fld>
            <a:endParaRPr lang="en-CA" altLang="en-US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b="1"/>
              <a:t>Type Casting</a:t>
            </a:r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Recall the </a:t>
            </a:r>
            <a:r>
              <a:rPr lang="en-US" altLang="en-US" i="1"/>
              <a:t>problem</a:t>
            </a:r>
            <a:r>
              <a:rPr lang="en-US" altLang="en-US"/>
              <a:t> with integer division:</a:t>
            </a:r>
            <a:br>
              <a:rPr lang="en-US" altLang="en-US"/>
            </a:br>
            <a:r>
              <a:rPr lang="en-US" altLang="en-US" sz="2800"/>
              <a:t>int total_candy = 9, number_of_people = 4;</a:t>
            </a:r>
            <a:br>
              <a:rPr lang="en-US" altLang="en-US" sz="2800"/>
            </a:br>
            <a:r>
              <a:rPr lang="en-US" altLang="en-US" sz="2800"/>
              <a:t>double candy_per_person;</a:t>
            </a:r>
            <a:br>
              <a:rPr lang="en-US" altLang="en-US" sz="2800"/>
            </a:br>
            <a:r>
              <a:rPr lang="en-US" altLang="en-US" sz="2800"/>
              <a:t>candy_per_person = total_candy / number_of_people;</a:t>
            </a:r>
          </a:p>
          <a:p>
            <a:pPr lvl="1"/>
            <a:r>
              <a:rPr lang="en-US" altLang="en-US"/>
              <a:t>    candy_per_person = 2, not 2.25!</a:t>
            </a:r>
          </a:p>
          <a:p>
            <a:r>
              <a:rPr lang="en-US" altLang="en-US"/>
              <a:t>A </a:t>
            </a:r>
            <a:r>
              <a:rPr lang="en-US" altLang="en-US" u="sng"/>
              <a:t>Type Cast</a:t>
            </a:r>
            <a:r>
              <a:rPr lang="en-US" altLang="en-US"/>
              <a:t> produces a value of one type </a:t>
            </a:r>
            <a:br>
              <a:rPr lang="en-US" altLang="en-US"/>
            </a:br>
            <a:r>
              <a:rPr lang="en-US" altLang="en-US"/>
              <a:t>from another type</a:t>
            </a:r>
          </a:p>
          <a:p>
            <a:pPr lvl="1"/>
            <a:r>
              <a:rPr lang="en-US" altLang="en-US"/>
              <a:t>static_cast&lt;double&gt;(total_candy) produces a double</a:t>
            </a:r>
            <a:br>
              <a:rPr lang="en-US" altLang="en-US"/>
            </a:br>
            <a:r>
              <a:rPr lang="en-US" altLang="en-US"/>
              <a:t>representing the integer value of total_candy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BD33727A-0C5F-4844-A1E1-44FAF9C792AA}" type="slidenum">
              <a:rPr lang="en-US" altLang="en-US"/>
              <a:pPr/>
              <a:t>12</a:t>
            </a:fld>
            <a:endParaRPr lang="en-CA" altLang="en-US"/>
          </a:p>
        </p:txBody>
      </p:sp>
      <p:sp>
        <p:nvSpPr>
          <p:cNvPr id="73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Type Cast Example</a:t>
            </a:r>
          </a:p>
        </p:txBody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int total_candy = 9, number_of_people = 4;</a:t>
            </a:r>
            <a:br>
              <a:rPr lang="en-US" altLang="en-US" sz="2800"/>
            </a:br>
            <a:r>
              <a:rPr lang="en-US" altLang="en-US" sz="2800"/>
              <a:t>double candy_per_person;</a:t>
            </a:r>
            <a:br>
              <a:rPr lang="en-US" altLang="en-US" sz="2800"/>
            </a:br>
            <a:r>
              <a:rPr lang="en-US" altLang="en-US" sz="2800"/>
              <a:t>candy_per_person = static_cast&lt;double&gt;(total_candy)</a:t>
            </a:r>
            <a:br>
              <a:rPr lang="en-US" altLang="en-US" sz="2800"/>
            </a:br>
            <a:r>
              <a:rPr lang="en-US" altLang="en-US" sz="2800"/>
              <a:t>                                                      </a:t>
            </a:r>
            <a:r>
              <a:rPr lang="en-US" altLang="en-US" sz="2800" b="1"/>
              <a:t>/ </a:t>
            </a:r>
            <a:r>
              <a:rPr lang="en-US" altLang="en-US" sz="2800"/>
              <a:t> number_of_people;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candy_per_person now is 2.25!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This would also work:</a:t>
            </a:r>
            <a:br>
              <a:rPr lang="en-US" altLang="en-US"/>
            </a:br>
            <a:r>
              <a:rPr lang="en-US" altLang="en-US"/>
              <a:t> </a:t>
            </a:r>
            <a:r>
              <a:rPr lang="en-US" altLang="en-US" sz="2400"/>
              <a:t>candy_per_person = total_candy </a:t>
            </a:r>
            <a:r>
              <a:rPr lang="en-US" altLang="en-US" sz="2400" b="1"/>
              <a:t>/ </a:t>
            </a:r>
            <a:br>
              <a:rPr lang="en-US" altLang="en-US" sz="2400" b="1"/>
            </a:br>
            <a:r>
              <a:rPr lang="en-US" altLang="en-US" sz="2400" b="1"/>
              <a:t>                                  </a:t>
            </a:r>
            <a:r>
              <a:rPr lang="en-US" altLang="en-US" sz="2400"/>
              <a:t>static_cast&lt;double&gt;( number_of_people);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This would not!</a:t>
            </a:r>
            <a:br>
              <a:rPr lang="en-US" altLang="en-US"/>
            </a:br>
            <a:r>
              <a:rPr lang="en-US" altLang="en-US"/>
              <a:t> </a:t>
            </a:r>
            <a:r>
              <a:rPr lang="en-US" altLang="en-US" sz="2400"/>
              <a:t>candy_per_person = static_cast&lt;double&gt;( total_candy </a:t>
            </a:r>
            <a:r>
              <a:rPr lang="en-US" altLang="en-US" sz="2400" b="1"/>
              <a:t>/ </a:t>
            </a:r>
            <a:br>
              <a:rPr lang="en-US" altLang="en-US" sz="2400" b="1"/>
            </a:br>
            <a:r>
              <a:rPr lang="en-US" altLang="en-US" sz="2400" b="1"/>
              <a:t>                                                                   </a:t>
            </a:r>
            <a:r>
              <a:rPr lang="en-US" altLang="en-US" sz="2400"/>
              <a:t>number_of_people);</a:t>
            </a:r>
          </a:p>
          <a:p>
            <a:pPr lvl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731140" name="Text Box 4"/>
          <p:cNvSpPr txBox="1">
            <a:spLocks noChangeArrowheads="1"/>
          </p:cNvSpPr>
          <p:nvPr/>
        </p:nvSpPr>
        <p:spPr bwMode="auto">
          <a:xfrm>
            <a:off x="487363" y="6046788"/>
            <a:ext cx="6370637" cy="528637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BE1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Integer division occurs before type cast</a:t>
            </a:r>
          </a:p>
        </p:txBody>
      </p:sp>
      <p:sp>
        <p:nvSpPr>
          <p:cNvPr id="731141" name="Line 5"/>
          <p:cNvSpPr>
            <a:spLocks noChangeShapeType="1"/>
          </p:cNvSpPr>
          <p:nvPr/>
        </p:nvSpPr>
        <p:spPr bwMode="auto">
          <a:xfrm flipV="1">
            <a:off x="3657600" y="5810250"/>
            <a:ext cx="2571750" cy="24765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3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140" grpId="0" animBg="1"/>
      <p:bldP spid="7311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4C0ADF0B-359E-481A-9A83-2855392E145A}" type="slidenum">
              <a:rPr lang="en-US" altLang="en-US"/>
              <a:pPr/>
              <a:t>13</a:t>
            </a:fld>
            <a:endParaRPr lang="en-CA" altLang="en-US"/>
          </a:p>
        </p:txBody>
      </p:sp>
      <p:sp>
        <p:nvSpPr>
          <p:cNvPr id="73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Old Style Type Cast</a:t>
            </a:r>
          </a:p>
        </p:txBody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2800"/>
          </a:p>
          <a:p>
            <a:r>
              <a:rPr lang="en-US" altLang="en-US" sz="2800"/>
              <a:t>C++ is an evolving language</a:t>
            </a:r>
          </a:p>
          <a:p>
            <a:r>
              <a:rPr lang="en-US" altLang="en-US" sz="2800"/>
              <a:t>This older method of type casting may be </a:t>
            </a:r>
            <a:br>
              <a:rPr lang="en-US" altLang="en-US" sz="2800"/>
            </a:br>
            <a:r>
              <a:rPr lang="en-US" altLang="en-US" sz="2800"/>
              <a:t>discontinued in future versions of C++</a:t>
            </a:r>
            <a:br>
              <a:rPr lang="en-US" altLang="en-US" sz="2800"/>
            </a:br>
            <a:r>
              <a:rPr lang="en-US" altLang="en-US" sz="2800"/>
              <a:t/>
            </a:r>
            <a:br>
              <a:rPr lang="en-US" altLang="en-US" sz="2800"/>
            </a:br>
            <a:r>
              <a:rPr lang="en-US" altLang="en-US" sz="2400"/>
              <a:t>candy_per_person = double(total_candy)/number_of_people;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5005E21F-F85F-435B-B320-B9B8352BF70C}" type="slidenum">
              <a:rPr lang="en-US" altLang="en-US"/>
              <a:pPr/>
              <a:t>14</a:t>
            </a:fld>
            <a:endParaRPr lang="en-CA" altLang="en-US"/>
          </a:p>
        </p:txBody>
      </p:sp>
      <p:sp>
        <p:nvSpPr>
          <p:cNvPr id="73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Section 3.2 Conclusion</a:t>
            </a:r>
          </a:p>
        </p:txBody>
      </p:sp>
      <p:sp>
        <p:nvSpPr>
          <p:cNvPr id="7372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Can you</a:t>
            </a:r>
          </a:p>
          <a:p>
            <a:pPr lvl="1"/>
            <a:r>
              <a:rPr lang="en-US" altLang="en-US" sz="2400"/>
              <a:t>Determine the value of d?</a:t>
            </a:r>
            <a:br>
              <a:rPr lang="en-US" altLang="en-US" sz="2400"/>
            </a:br>
            <a:r>
              <a:rPr lang="en-US" altLang="en-US" sz="2400"/>
              <a:t/>
            </a:r>
            <a:br>
              <a:rPr lang="en-US" altLang="en-US" sz="2400"/>
            </a:br>
            <a:r>
              <a:rPr lang="en-US" altLang="en-US" sz="2400"/>
              <a:t>                    double d = 11 / 2;</a:t>
            </a:r>
            <a:br>
              <a:rPr lang="en-US" altLang="en-US" sz="2400"/>
            </a:br>
            <a:endParaRPr lang="en-US" altLang="en-US" sz="2400"/>
          </a:p>
          <a:p>
            <a:pPr lvl="1"/>
            <a:r>
              <a:rPr lang="en-US" altLang="en-US" sz="2400"/>
              <a:t>Determine the value of </a:t>
            </a:r>
            <a:br>
              <a:rPr lang="en-US" altLang="en-US" sz="2400"/>
            </a:br>
            <a:r>
              <a:rPr lang="en-US" altLang="en-US" sz="2400"/>
              <a:t>pow(2,3)	fabs(-3.5)	sqrt(pow(3,2))  </a:t>
            </a:r>
            <a:br>
              <a:rPr lang="en-US" altLang="en-US" sz="2400"/>
            </a:br>
            <a:r>
              <a:rPr lang="en-US" altLang="en-US" sz="2400"/>
              <a:t>7 / abs(-2)	ceil(5.8)	floor(5.8)</a:t>
            </a:r>
            <a:br>
              <a:rPr lang="en-US" altLang="en-US" sz="2400"/>
            </a:br>
            <a:endParaRPr lang="en-US" altLang="en-US" sz="2400"/>
          </a:p>
          <a:p>
            <a:pPr lvl="1"/>
            <a:r>
              <a:rPr lang="en-US" altLang="en-US" sz="2400"/>
              <a:t>Convert the following to C++</a:t>
            </a:r>
          </a:p>
        </p:txBody>
      </p:sp>
      <p:graphicFrame>
        <p:nvGraphicFramePr>
          <p:cNvPr id="737307" name="Object 2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128713" y="5588000"/>
          <a:ext cx="186055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15" name="Equation" r:id="rId3" imgW="469800" imgH="253800" progId="Equation.3">
                  <p:embed/>
                </p:oleObj>
              </mc:Choice>
              <mc:Fallback>
                <p:oleObj name="Equation" r:id="rId3" imgW="469800" imgH="2538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713" y="5588000"/>
                        <a:ext cx="186055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09" name="Object 2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760788" y="5732463"/>
          <a:ext cx="1711325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16" name="Equation" r:id="rId5" imgW="317160" imgH="279360" progId="Equation.3">
                  <p:embed/>
                </p:oleObj>
              </mc:Choice>
              <mc:Fallback>
                <p:oleObj name="Equation" r:id="rId5" imgW="317160" imgH="27936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0788" y="5732463"/>
                        <a:ext cx="1711325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11" name="Object 31"/>
          <p:cNvGraphicFramePr>
            <a:graphicFrameLocks noChangeAspect="1"/>
          </p:cNvGraphicFramePr>
          <p:nvPr/>
        </p:nvGraphicFramePr>
        <p:xfrm>
          <a:off x="5780088" y="5445125"/>
          <a:ext cx="2449512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17" name="Equation" r:id="rId7" imgW="990360" imgH="444240" progId="Equation.3">
                  <p:embed/>
                </p:oleObj>
              </mc:Choice>
              <mc:Fallback>
                <p:oleObj name="Equation" r:id="rId7" imgW="990360" imgH="44424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0088" y="5445125"/>
                        <a:ext cx="2449512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21B4C55D-D3C8-49D4-972B-DA43A27BF36C}" type="slidenum">
              <a:rPr lang="en-US" altLang="en-US"/>
              <a:pPr/>
              <a:t>15</a:t>
            </a:fld>
            <a:endParaRPr lang="en-CA" altLang="en-US"/>
          </a:p>
        </p:txBody>
      </p:sp>
      <p:sp>
        <p:nvSpPr>
          <p:cNvPr id="74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47650"/>
            <a:ext cx="7696200" cy="1295400"/>
          </a:xfrm>
        </p:spPr>
        <p:txBody>
          <a:bodyPr/>
          <a:lstStyle/>
          <a:p>
            <a:r>
              <a:rPr lang="en-US" altLang="en-US" sz="4800">
                <a:latin typeface="Arial" panose="020B0604020202020204" pitchFamily="34" charset="0"/>
                <a:cs typeface="Times New Roman" panose="02020603050405020304" pitchFamily="18" charset="0"/>
              </a:rPr>
              <a:t>Programmer-Defined Functions</a:t>
            </a:r>
          </a:p>
        </p:txBody>
      </p:sp>
      <p:sp>
        <p:nvSpPr>
          <p:cNvPr id="74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48675" cy="50101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>
                <a:latin typeface="Arial" panose="020B0604020202020204" pitchFamily="34" charset="0"/>
                <a:cs typeface="Times New Roman" panose="02020603050405020304" pitchFamily="18" charset="0"/>
              </a:rPr>
              <a:t>Two components of a function definition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latin typeface="Arial" panose="020B0604020202020204" pitchFamily="34" charset="0"/>
                <a:cs typeface="Times New Roman" panose="02020603050405020304" pitchFamily="18" charset="0"/>
              </a:rPr>
              <a:t>Function </a:t>
            </a:r>
            <a:r>
              <a:rPr lang="en-US" altLang="en-US" sz="2000" b="1">
                <a:latin typeface="Arial" panose="020B0604020202020204" pitchFamily="34" charset="0"/>
                <a:cs typeface="Times New Roman" panose="02020603050405020304" pitchFamily="18" charset="0"/>
              </a:rPr>
              <a:t>declaration</a:t>
            </a:r>
            <a:r>
              <a:rPr lang="en-US" altLang="en-US" sz="2000">
                <a:latin typeface="Arial" panose="020B0604020202020204" pitchFamily="34" charset="0"/>
                <a:cs typeface="Times New Roman" panose="02020603050405020304" pitchFamily="18" charset="0"/>
              </a:rPr>
              <a:t> (or function prototype)</a:t>
            </a:r>
          </a:p>
          <a:p>
            <a:pPr lvl="2">
              <a:lnSpc>
                <a:spcPct val="90000"/>
              </a:lnSpc>
            </a:pPr>
            <a:r>
              <a:rPr lang="en-US" altLang="en-US" sz="1800">
                <a:latin typeface="Arial" panose="020B0604020202020204" pitchFamily="34" charset="0"/>
                <a:cs typeface="Times New Roman" panose="02020603050405020304" pitchFamily="18" charset="0"/>
              </a:rPr>
              <a:t>Shows how the function is called</a:t>
            </a:r>
          </a:p>
          <a:p>
            <a:pPr lvl="2">
              <a:lnSpc>
                <a:spcPct val="90000"/>
              </a:lnSpc>
            </a:pPr>
            <a:r>
              <a:rPr lang="en-US" altLang="en-US" sz="1800">
                <a:latin typeface="Arial" panose="020B0604020202020204" pitchFamily="34" charset="0"/>
                <a:cs typeface="Times New Roman" panose="02020603050405020304" pitchFamily="18" charset="0"/>
              </a:rPr>
              <a:t>Must appear in the code </a:t>
            </a:r>
            <a:r>
              <a:rPr lang="en-US" altLang="en-US" sz="1800" u="sng">
                <a:latin typeface="Arial" panose="020B0604020202020204" pitchFamily="34" charset="0"/>
                <a:cs typeface="Times New Roman" panose="02020603050405020304" pitchFamily="18" charset="0"/>
              </a:rPr>
              <a:t>before</a:t>
            </a:r>
            <a:r>
              <a:rPr lang="en-US" altLang="en-US" sz="1800">
                <a:latin typeface="Arial" panose="020B0604020202020204" pitchFamily="34" charset="0"/>
                <a:cs typeface="Times New Roman" panose="02020603050405020304" pitchFamily="18" charset="0"/>
              </a:rPr>
              <a:t> the function can be called</a:t>
            </a:r>
          </a:p>
          <a:p>
            <a:pPr lvl="2">
              <a:lnSpc>
                <a:spcPct val="90000"/>
              </a:lnSpc>
            </a:pPr>
            <a:r>
              <a:rPr lang="en-US" altLang="en-US" sz="1800">
                <a:latin typeface="Arial" panose="020B0604020202020204" pitchFamily="34" charset="0"/>
                <a:cs typeface="Times New Roman" panose="02020603050405020304" pitchFamily="18" charset="0"/>
              </a:rPr>
              <a:t>Syntax:</a:t>
            </a:r>
            <a:br>
              <a:rPr lang="en-US" altLang="en-US" sz="180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altLang="en-US" sz="1700" b="1" i="1">
                <a:latin typeface="Arial" panose="020B0604020202020204" pitchFamily="34" charset="0"/>
                <a:cs typeface="Times New Roman" panose="02020603050405020304" pitchFamily="18" charset="0"/>
              </a:rPr>
              <a:t>Type_returned  Function_Name</a:t>
            </a:r>
            <a:r>
              <a:rPr lang="en-US" altLang="en-US" sz="1700" b="1">
                <a:latin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en-US" altLang="en-US" sz="1700" b="1" i="1">
                <a:latin typeface="Arial" panose="020B0604020202020204" pitchFamily="34" charset="0"/>
                <a:cs typeface="Times New Roman" panose="02020603050405020304" pitchFamily="18" charset="0"/>
              </a:rPr>
              <a:t>Parameter_List</a:t>
            </a:r>
            <a:r>
              <a:rPr lang="en-US" altLang="en-US" sz="1700" b="1">
                <a:latin typeface="Arial" panose="020B0604020202020204" pitchFamily="34" charset="0"/>
                <a:cs typeface="Times New Roman" panose="02020603050405020304" pitchFamily="18" charset="0"/>
              </a:rPr>
              <a:t>);</a:t>
            </a:r>
            <a:br>
              <a:rPr lang="en-US" altLang="en-US" sz="1700" b="1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altLang="en-US" sz="1700" b="1">
                <a:latin typeface="Arial" panose="020B0604020202020204" pitchFamily="34" charset="0"/>
                <a:cs typeface="Times New Roman" panose="02020603050405020304" pitchFamily="18" charset="0"/>
              </a:rPr>
              <a:t>//</a:t>
            </a:r>
            <a:r>
              <a:rPr lang="en-US" altLang="en-US" sz="1700" b="1" i="1">
                <a:latin typeface="Arial" panose="020B0604020202020204" pitchFamily="34" charset="0"/>
                <a:cs typeface="Times New Roman" panose="02020603050405020304" pitchFamily="18" charset="0"/>
              </a:rPr>
              <a:t>Comment describing what function does</a:t>
            </a:r>
          </a:p>
          <a:p>
            <a:pPr lvl="2">
              <a:lnSpc>
                <a:spcPct val="90000"/>
              </a:lnSpc>
            </a:pPr>
            <a:endParaRPr lang="en-US" altLang="en-US" sz="18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000">
                <a:latin typeface="Arial" panose="020B0604020202020204" pitchFamily="34" charset="0"/>
                <a:cs typeface="Times New Roman" panose="02020603050405020304" pitchFamily="18" charset="0"/>
              </a:rPr>
              <a:t>Function </a:t>
            </a:r>
            <a:r>
              <a:rPr lang="en-US" altLang="en-US" sz="2000" b="1">
                <a:latin typeface="Arial" panose="020B0604020202020204" pitchFamily="34" charset="0"/>
                <a:cs typeface="Times New Roman" panose="02020603050405020304" pitchFamily="18" charset="0"/>
              </a:rPr>
              <a:t>definition</a:t>
            </a:r>
          </a:p>
          <a:p>
            <a:pPr lvl="2">
              <a:lnSpc>
                <a:spcPct val="90000"/>
              </a:lnSpc>
            </a:pPr>
            <a:r>
              <a:rPr lang="en-US" altLang="en-US" sz="1800">
                <a:latin typeface="Arial" panose="020B0604020202020204" pitchFamily="34" charset="0"/>
                <a:cs typeface="Times New Roman" panose="02020603050405020304" pitchFamily="18" charset="0"/>
              </a:rPr>
              <a:t>Describes how the function does its task</a:t>
            </a:r>
          </a:p>
          <a:p>
            <a:pPr lvl="2">
              <a:lnSpc>
                <a:spcPct val="90000"/>
              </a:lnSpc>
            </a:pPr>
            <a:r>
              <a:rPr lang="en-US" altLang="en-US" sz="1800">
                <a:latin typeface="Arial" panose="020B0604020202020204" pitchFamily="34" charset="0"/>
                <a:cs typeface="Times New Roman" panose="02020603050405020304" pitchFamily="18" charset="0"/>
              </a:rPr>
              <a:t>Can appear before or after the function is called</a:t>
            </a:r>
          </a:p>
          <a:p>
            <a:pPr lvl="2">
              <a:lnSpc>
                <a:spcPct val="90000"/>
              </a:lnSpc>
            </a:pPr>
            <a:r>
              <a:rPr lang="en-US" altLang="en-US" sz="1800">
                <a:latin typeface="Arial" panose="020B0604020202020204" pitchFamily="34" charset="0"/>
                <a:cs typeface="Times New Roman" panose="02020603050405020304" pitchFamily="18" charset="0"/>
              </a:rPr>
              <a:t>Syntax: </a:t>
            </a:r>
            <a:br>
              <a:rPr lang="en-US" altLang="en-US" sz="180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altLang="en-US" sz="1700" b="1" i="1">
                <a:latin typeface="Arial" panose="020B0604020202020204" pitchFamily="34" charset="0"/>
                <a:cs typeface="Times New Roman" panose="02020603050405020304" pitchFamily="18" charset="0"/>
              </a:rPr>
              <a:t>Type_returned  Function_Name</a:t>
            </a:r>
            <a:r>
              <a:rPr lang="en-US" altLang="en-US" sz="1700" b="1">
                <a:latin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en-US" altLang="en-US" sz="1700" b="1" i="1">
                <a:latin typeface="Arial" panose="020B0604020202020204" pitchFamily="34" charset="0"/>
                <a:cs typeface="Times New Roman" panose="02020603050405020304" pitchFamily="18" charset="0"/>
              </a:rPr>
              <a:t>Parameter_List</a:t>
            </a:r>
            <a:r>
              <a:rPr lang="en-US" altLang="en-US" sz="1700" b="1">
                <a:latin typeface="Arial" panose="020B0604020202020204" pitchFamily="34" charset="0"/>
                <a:cs typeface="Times New Roman" panose="02020603050405020304" pitchFamily="18" charset="0"/>
              </a:rPr>
              <a:t>)</a:t>
            </a:r>
            <a:br>
              <a:rPr lang="en-US" altLang="en-US" sz="1700" b="1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altLang="en-US" sz="1800">
                <a:latin typeface="Arial" panose="020B0604020202020204" pitchFamily="34" charset="0"/>
                <a:cs typeface="Times New Roman" panose="02020603050405020304" pitchFamily="18" charset="0"/>
              </a:rPr>
              <a:t>   {</a:t>
            </a:r>
            <a:br>
              <a:rPr lang="en-US" altLang="en-US" sz="180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altLang="en-US" sz="1800">
                <a:latin typeface="Arial" panose="020B0604020202020204" pitchFamily="34" charset="0"/>
                <a:cs typeface="Times New Roman" panose="02020603050405020304" pitchFamily="18" charset="0"/>
              </a:rPr>
              <a:t>         //</a:t>
            </a:r>
            <a:r>
              <a:rPr lang="en-US" altLang="en-US" sz="1800" i="1">
                <a:latin typeface="Arial" panose="020B0604020202020204" pitchFamily="34" charset="0"/>
                <a:cs typeface="Times New Roman" panose="02020603050405020304" pitchFamily="18" charset="0"/>
              </a:rPr>
              <a:t>code to make the function work</a:t>
            </a:r>
            <a:r>
              <a:rPr lang="en-US" altLang="en-US" sz="1800">
                <a:latin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en-US" altLang="en-US" sz="180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altLang="en-US" sz="1800">
                <a:latin typeface="Arial" panose="020B0604020202020204" pitchFamily="34" charset="0"/>
                <a:cs typeface="Times New Roman" panose="02020603050405020304" pitchFamily="18" charset="0"/>
              </a:rPr>
              <a:t>   }</a:t>
            </a:r>
          </a:p>
        </p:txBody>
      </p:sp>
      <p:sp>
        <p:nvSpPr>
          <p:cNvPr id="746500" name="Text Box 4"/>
          <p:cNvSpPr txBox="1">
            <a:spLocks noChangeArrowheads="1"/>
          </p:cNvSpPr>
          <p:nvPr/>
        </p:nvSpPr>
        <p:spPr bwMode="auto">
          <a:xfrm>
            <a:off x="7597775" y="3251200"/>
            <a:ext cx="354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BE1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 b="1"/>
              <a:t>;</a:t>
            </a:r>
          </a:p>
        </p:txBody>
      </p:sp>
      <p:sp>
        <p:nvSpPr>
          <p:cNvPr id="746501" name="Line 5"/>
          <p:cNvSpPr>
            <a:spLocks noChangeShapeType="1"/>
          </p:cNvSpPr>
          <p:nvPr/>
        </p:nvSpPr>
        <p:spPr bwMode="auto">
          <a:xfrm flipH="1" flipV="1">
            <a:off x="6743700" y="3390900"/>
            <a:ext cx="895350" cy="2667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02" name="Text Box 6"/>
          <p:cNvSpPr txBox="1">
            <a:spLocks noChangeArrowheads="1"/>
          </p:cNvSpPr>
          <p:nvPr/>
        </p:nvSpPr>
        <p:spPr bwMode="auto">
          <a:xfrm>
            <a:off x="7718425" y="33988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BE1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746503" name="Text Box 7"/>
          <p:cNvSpPr txBox="1">
            <a:spLocks noChangeArrowheads="1"/>
          </p:cNvSpPr>
          <p:nvPr/>
        </p:nvSpPr>
        <p:spPr bwMode="auto">
          <a:xfrm>
            <a:off x="8464550" y="0"/>
            <a:ext cx="679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BE1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3.3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4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6500" grpId="0"/>
      <p:bldP spid="74650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BBDDDA6C-3EF7-4A9E-A7DA-9933BF2EF62B}" type="slidenum">
              <a:rPr lang="en-US" altLang="en-US"/>
              <a:pPr/>
              <a:t>16</a:t>
            </a:fld>
            <a:endParaRPr lang="en-CA" altLang="en-US"/>
          </a:p>
        </p:txBody>
      </p:sp>
      <p:sp>
        <p:nvSpPr>
          <p:cNvPr id="74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Function Declaration</a:t>
            </a:r>
          </a:p>
        </p:txBody>
      </p:sp>
      <p:sp>
        <p:nvSpPr>
          <p:cNvPr id="74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48675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>
                <a:latin typeface="Arial" panose="020B0604020202020204" pitchFamily="34" charset="0"/>
                <a:cs typeface="Times New Roman" panose="02020603050405020304" pitchFamily="18" charset="0"/>
              </a:rPr>
              <a:t>Tells the return type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latin typeface="Arial" panose="020B0604020202020204" pitchFamily="34" charset="0"/>
                <a:cs typeface="Times New Roman" panose="02020603050405020304" pitchFamily="18" charset="0"/>
              </a:rPr>
              <a:t>Tells the name of the function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latin typeface="Arial" panose="020B0604020202020204" pitchFamily="34" charset="0"/>
                <a:cs typeface="Times New Roman" panose="02020603050405020304" pitchFamily="18" charset="0"/>
              </a:rPr>
              <a:t>Tells how many arguments are needed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latin typeface="Arial" panose="020B0604020202020204" pitchFamily="34" charset="0"/>
                <a:cs typeface="Times New Roman" panose="02020603050405020304" pitchFamily="18" charset="0"/>
              </a:rPr>
              <a:t>Tells the types of the arguments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latin typeface="Arial" panose="020B0604020202020204" pitchFamily="34" charset="0"/>
                <a:cs typeface="Times New Roman" panose="02020603050405020304" pitchFamily="18" charset="0"/>
              </a:rPr>
              <a:t>Tells the formal parameter names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latin typeface="Arial" panose="020B0604020202020204" pitchFamily="34" charset="0"/>
                <a:cs typeface="Times New Roman" panose="02020603050405020304" pitchFamily="18" charset="0"/>
              </a:rPr>
              <a:t>Formal parameters are like placeholders for the actual</a:t>
            </a:r>
            <a:br>
              <a:rPr lang="en-US" altLang="en-US" sz="240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altLang="en-US" sz="2400">
                <a:latin typeface="Arial" panose="020B0604020202020204" pitchFamily="34" charset="0"/>
                <a:cs typeface="Times New Roman" panose="02020603050405020304" pitchFamily="18" charset="0"/>
              </a:rPr>
              <a:t>arguments used when the function is called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latin typeface="Arial" panose="020B0604020202020204" pitchFamily="34" charset="0"/>
                <a:cs typeface="Times New Roman" panose="02020603050405020304" pitchFamily="18" charset="0"/>
              </a:rPr>
              <a:t>Formal parameter names can be any valid identifier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latin typeface="Arial" panose="020B0604020202020204" pitchFamily="34" charset="0"/>
                <a:cs typeface="Times New Roman" panose="02020603050405020304" pitchFamily="18" charset="0"/>
              </a:rPr>
              <a:t>Example:</a:t>
            </a:r>
            <a:br>
              <a:rPr lang="en-US" altLang="en-US" sz="280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altLang="en-US" sz="2400" b="1">
                <a:latin typeface="Arial" panose="020B0604020202020204" pitchFamily="34" charset="0"/>
                <a:cs typeface="Times New Roman" panose="02020603050405020304" pitchFamily="18" charset="0"/>
              </a:rPr>
              <a:t>double total_cost(int number_par, double price_par);</a:t>
            </a:r>
            <a:br>
              <a:rPr lang="en-US" altLang="en-US" sz="2400" b="1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altLang="en-US" sz="2400">
                <a:latin typeface="Arial" panose="020B0604020202020204" pitchFamily="34" charset="0"/>
                <a:cs typeface="Times New Roman" panose="02020603050405020304" pitchFamily="18" charset="0"/>
              </a:rPr>
              <a:t>// Compute total cost including 5% sales tax on</a:t>
            </a:r>
            <a:br>
              <a:rPr lang="en-US" altLang="en-US" sz="240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altLang="en-US" sz="2400">
                <a:latin typeface="Arial" panose="020B0604020202020204" pitchFamily="34" charset="0"/>
                <a:cs typeface="Times New Roman" panose="02020603050405020304" pitchFamily="18" charset="0"/>
              </a:rPr>
              <a:t>// number_par items at cost of price_par each</a:t>
            </a:r>
            <a:endParaRPr lang="en-US" altLang="en-US" sz="2400" i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6AE325BF-E091-4E1A-B4DC-0C7E96AD4814}" type="slidenum">
              <a:rPr lang="en-US" altLang="en-US"/>
              <a:pPr/>
              <a:t>17</a:t>
            </a:fld>
            <a:endParaRPr lang="en-CA" altLang="en-US"/>
          </a:p>
        </p:txBody>
      </p:sp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b="1">
                <a:latin typeface="Arial" panose="020B0604020202020204" pitchFamily="34" charset="0"/>
                <a:cs typeface="Times New Roman" panose="02020603050405020304" pitchFamily="18" charset="0"/>
              </a:rPr>
              <a:t>Function Definition</a:t>
            </a:r>
          </a:p>
        </p:txBody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48675" cy="4914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Provides the same information as the declaration 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Describes how the function does its task</a:t>
            </a:r>
          </a:p>
          <a:p>
            <a:pPr>
              <a:lnSpc>
                <a:spcPct val="80000"/>
              </a:lnSpc>
            </a:pPr>
            <a:endParaRPr lang="en-US" altLang="en-US" sz="2800"/>
          </a:p>
          <a:p>
            <a:pPr>
              <a:lnSpc>
                <a:spcPct val="80000"/>
              </a:lnSpc>
            </a:pPr>
            <a:r>
              <a:rPr lang="en-US" altLang="en-US" sz="2800"/>
              <a:t>Example:</a:t>
            </a:r>
            <a:br>
              <a:rPr lang="en-US" altLang="en-US" sz="2800"/>
            </a:br>
            <a:r>
              <a:rPr lang="en-US" altLang="en-US" sz="2800"/>
              <a:t/>
            </a:r>
            <a:br>
              <a:rPr lang="en-US" altLang="en-US" sz="2800"/>
            </a:br>
            <a:r>
              <a:rPr lang="en-US" altLang="en-US" sz="2800"/>
              <a:t>double total_cost(int number_par, double price_par)</a:t>
            </a:r>
            <a:br>
              <a:rPr lang="en-US" altLang="en-US" sz="2800"/>
            </a:br>
            <a:r>
              <a:rPr lang="en-US" altLang="en-US" sz="2800"/>
              <a:t>{</a:t>
            </a:r>
            <a:br>
              <a:rPr lang="en-US" altLang="en-US" sz="2800"/>
            </a:br>
            <a:r>
              <a:rPr lang="en-US" altLang="en-US" sz="2800"/>
              <a:t>    const double TAX_RATE = 0.05; //5% tax</a:t>
            </a:r>
            <a:br>
              <a:rPr lang="en-US" altLang="en-US" sz="2800"/>
            </a:br>
            <a:r>
              <a:rPr lang="en-US" altLang="en-US" sz="2800"/>
              <a:t>    double subtotal;</a:t>
            </a:r>
            <a:br>
              <a:rPr lang="en-US" altLang="en-US" sz="2800"/>
            </a:br>
            <a:r>
              <a:rPr lang="en-US" altLang="en-US" sz="2800"/>
              <a:t>     subtotal = price_par * number_par;</a:t>
            </a:r>
            <a:br>
              <a:rPr lang="en-US" altLang="en-US" sz="2800"/>
            </a:br>
            <a:r>
              <a:rPr lang="en-US" altLang="en-US" sz="2800"/>
              <a:t>    return (subtotal + subtotal * TAX_RATE);</a:t>
            </a:r>
            <a:br>
              <a:rPr lang="en-US" altLang="en-US" sz="2800"/>
            </a:br>
            <a:r>
              <a:rPr lang="en-US" altLang="en-US" sz="2800"/>
              <a:t>}</a:t>
            </a:r>
          </a:p>
        </p:txBody>
      </p:sp>
      <p:sp>
        <p:nvSpPr>
          <p:cNvPr id="750597" name="Text Box 5"/>
          <p:cNvSpPr txBox="1">
            <a:spLocks noChangeArrowheads="1"/>
          </p:cNvSpPr>
          <p:nvPr/>
        </p:nvSpPr>
        <p:spPr bwMode="auto">
          <a:xfrm>
            <a:off x="5341938" y="2547938"/>
            <a:ext cx="2641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BE1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function header</a:t>
            </a:r>
          </a:p>
        </p:txBody>
      </p:sp>
      <p:sp>
        <p:nvSpPr>
          <p:cNvPr id="750598" name="Line 6"/>
          <p:cNvSpPr>
            <a:spLocks noChangeShapeType="1"/>
          </p:cNvSpPr>
          <p:nvPr/>
        </p:nvSpPr>
        <p:spPr bwMode="auto">
          <a:xfrm flipH="1">
            <a:off x="3314700" y="2952750"/>
            <a:ext cx="3448050" cy="43815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0599" name="Line 7"/>
          <p:cNvSpPr>
            <a:spLocks noChangeShapeType="1"/>
          </p:cNvSpPr>
          <p:nvPr/>
        </p:nvSpPr>
        <p:spPr bwMode="auto">
          <a:xfrm>
            <a:off x="6762750" y="2971800"/>
            <a:ext cx="857250" cy="4191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0600" name="Text Box 8"/>
          <p:cNvSpPr txBox="1">
            <a:spLocks noChangeArrowheads="1"/>
          </p:cNvSpPr>
          <p:nvPr/>
        </p:nvSpPr>
        <p:spPr bwMode="auto">
          <a:xfrm>
            <a:off x="339725" y="6046788"/>
            <a:ext cx="23034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BE1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function body</a:t>
            </a:r>
          </a:p>
        </p:txBody>
      </p:sp>
      <p:sp>
        <p:nvSpPr>
          <p:cNvPr id="750603" name="Line 11"/>
          <p:cNvSpPr>
            <a:spLocks noChangeShapeType="1"/>
          </p:cNvSpPr>
          <p:nvPr/>
        </p:nvSpPr>
        <p:spPr bwMode="auto">
          <a:xfrm flipV="1">
            <a:off x="609600" y="4057650"/>
            <a:ext cx="0" cy="20955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0604" name="Line 12"/>
          <p:cNvSpPr>
            <a:spLocks noChangeShapeType="1"/>
          </p:cNvSpPr>
          <p:nvPr/>
        </p:nvSpPr>
        <p:spPr bwMode="auto">
          <a:xfrm>
            <a:off x="590550" y="5734050"/>
            <a:ext cx="3048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0605" name="Line 13"/>
          <p:cNvSpPr>
            <a:spLocks noChangeShapeType="1"/>
          </p:cNvSpPr>
          <p:nvPr/>
        </p:nvSpPr>
        <p:spPr bwMode="auto">
          <a:xfrm>
            <a:off x="609600" y="4057650"/>
            <a:ext cx="247650" cy="1905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5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50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5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5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5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50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0597" grpId="0"/>
      <p:bldP spid="750598" grpId="0" animBg="1"/>
      <p:bldP spid="750599" grpId="0" animBg="1"/>
      <p:bldP spid="750600" grpId="0"/>
      <p:bldP spid="750603" grpId="0" animBg="1"/>
      <p:bldP spid="750604" grpId="0" animBg="1"/>
      <p:bldP spid="75060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7CAE124-BACA-415A-85A6-FA54C5DCD27E}" type="slidenum">
              <a:rPr lang="en-US" altLang="en-US"/>
              <a:pPr/>
              <a:t>18</a:t>
            </a:fld>
            <a:endParaRPr lang="en-CA" altLang="en-US"/>
          </a:p>
        </p:txBody>
      </p:sp>
      <p:sp>
        <p:nvSpPr>
          <p:cNvPr id="75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The Return Statement</a:t>
            </a:r>
          </a:p>
        </p:txBody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48675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Ends the function call</a:t>
            </a:r>
          </a:p>
          <a:p>
            <a:pPr>
              <a:lnSpc>
                <a:spcPct val="90000"/>
              </a:lnSpc>
            </a:pPr>
            <a:r>
              <a:rPr lang="en-US" altLang="en-US"/>
              <a:t>Returns the value calculated by the function</a:t>
            </a:r>
          </a:p>
          <a:p>
            <a:pPr>
              <a:lnSpc>
                <a:spcPct val="90000"/>
              </a:lnSpc>
            </a:pPr>
            <a:r>
              <a:rPr lang="en-US" altLang="en-US"/>
              <a:t>Syntax:</a:t>
            </a:r>
            <a:br>
              <a:rPr lang="en-US" altLang="en-US"/>
            </a:br>
            <a:r>
              <a:rPr lang="en-US" altLang="en-US"/>
              <a:t>   	                return </a:t>
            </a:r>
            <a:r>
              <a:rPr lang="en-US" altLang="en-US" i="1"/>
              <a:t>expression</a:t>
            </a:r>
            <a:r>
              <a:rPr lang="en-US" altLang="en-US"/>
              <a:t>;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 </a:t>
            </a:r>
            <a:r>
              <a:rPr lang="en-US" altLang="en-US" i="1"/>
              <a:t>expression </a:t>
            </a:r>
            <a:r>
              <a:rPr lang="en-US" altLang="en-US"/>
              <a:t> performs the calculation</a:t>
            </a:r>
            <a:br>
              <a:rPr lang="en-US" altLang="en-US"/>
            </a:br>
            <a:r>
              <a:rPr lang="en-US" altLang="en-US"/>
              <a:t> or</a:t>
            </a:r>
          </a:p>
          <a:p>
            <a:pPr lvl="1">
              <a:lnSpc>
                <a:spcPct val="90000"/>
              </a:lnSpc>
            </a:pPr>
            <a:r>
              <a:rPr lang="en-US" altLang="en-US" i="1"/>
              <a:t>expression</a:t>
            </a:r>
            <a:r>
              <a:rPr lang="en-US" altLang="en-US"/>
              <a:t> is a variable containing the </a:t>
            </a:r>
            <a:br>
              <a:rPr lang="en-US" altLang="en-US"/>
            </a:br>
            <a:r>
              <a:rPr lang="en-US" altLang="en-US"/>
              <a:t>calculated value</a:t>
            </a:r>
          </a:p>
          <a:p>
            <a:pPr>
              <a:lnSpc>
                <a:spcPct val="90000"/>
              </a:lnSpc>
            </a:pPr>
            <a:r>
              <a:rPr lang="en-US" altLang="en-US"/>
              <a:t>Example:</a:t>
            </a:r>
            <a:r>
              <a:rPr lang="en-US" altLang="en-US" i="1"/>
              <a:t>     </a:t>
            </a:r>
            <a:br>
              <a:rPr lang="en-US" altLang="en-US" i="1"/>
            </a:br>
            <a:r>
              <a:rPr lang="en-US" altLang="en-US" i="1"/>
              <a:t>           </a:t>
            </a:r>
            <a:r>
              <a:rPr lang="en-US" altLang="en-US"/>
              <a:t>return subtotal + subtotal * TAX_RATE;</a:t>
            </a:r>
            <a:endParaRPr lang="en-US" altLang="en-US" i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2521786-EE08-465E-AE52-F63EE15D42BE}" type="slidenum">
              <a:rPr lang="en-US" altLang="en-US"/>
              <a:pPr/>
              <a:t>19</a:t>
            </a:fld>
            <a:endParaRPr lang="en-CA" altLang="en-US"/>
          </a:p>
        </p:txBody>
      </p:sp>
      <p:sp>
        <p:nvSpPr>
          <p:cNvPr id="75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The Function Call</a:t>
            </a:r>
          </a:p>
        </p:txBody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Tells the name of the  function to use</a:t>
            </a:r>
          </a:p>
          <a:p>
            <a:r>
              <a:rPr lang="en-US" altLang="en-US"/>
              <a:t>Lists the arguments</a:t>
            </a:r>
          </a:p>
          <a:p>
            <a:r>
              <a:rPr lang="en-US" altLang="en-US"/>
              <a:t>Is used in a statement where the returned value</a:t>
            </a:r>
            <a:br>
              <a:rPr lang="en-US" altLang="en-US"/>
            </a:br>
            <a:r>
              <a:rPr lang="en-US" altLang="en-US"/>
              <a:t>makes sense</a:t>
            </a:r>
          </a:p>
          <a:p>
            <a:r>
              <a:rPr lang="en-US" altLang="en-US"/>
              <a:t>Example:</a:t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double bill = total_cost(number, price);</a:t>
            </a:r>
          </a:p>
        </p:txBody>
      </p:sp>
      <p:sp>
        <p:nvSpPr>
          <p:cNvPr id="751621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426075" y="5970588"/>
            <a:ext cx="1955800" cy="528637"/>
          </a:xfrm>
          <a:prstGeom prst="rect">
            <a:avLst/>
          </a:prstGeom>
          <a:solidFill>
            <a:srgbClr val="F8BE1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Display 3.3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1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1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16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FFAB0BD7-8BF9-4B91-BC05-1A098F25ECFD}" type="slidenum">
              <a:rPr lang="en-US" altLang="en-US"/>
              <a:pPr/>
              <a:t>2</a:t>
            </a:fld>
            <a:endParaRPr lang="en-CA" altLang="en-US"/>
          </a:p>
        </p:txBody>
      </p:sp>
      <p:sp>
        <p:nvSpPr>
          <p:cNvPr id="81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50" y="0"/>
            <a:ext cx="8648700" cy="914400"/>
          </a:xfrm>
          <a:noFill/>
          <a:ln/>
        </p:spPr>
        <p:txBody>
          <a:bodyPr anchor="t"/>
          <a:lstStyle/>
          <a:p>
            <a:pPr algn="ctr"/>
            <a:r>
              <a:rPr lang="en-US" altLang="en-US" sz="9600">
                <a:solidFill>
                  <a:schemeClr val="tx2"/>
                </a:solidFill>
                <a:cs typeface="Times New Roman" panose="02020603050405020304" pitchFamily="18" charset="0"/>
              </a:rPr>
              <a:t>Chapter 3</a:t>
            </a:r>
            <a:endParaRPr lang="en-US" altLang="en-US" sz="9600">
              <a:solidFill>
                <a:schemeClr val="tx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8180" name="Rectangle 4"/>
          <p:cNvSpPr>
            <a:spLocks noChangeArrowheads="1"/>
          </p:cNvSpPr>
          <p:nvPr/>
        </p:nvSpPr>
        <p:spPr bwMode="auto">
          <a:xfrm>
            <a:off x="152400" y="3352800"/>
            <a:ext cx="876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endParaRPr lang="en-US" altLang="en-US" sz="6000">
              <a:solidFill>
                <a:schemeClr val="tx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8181" name="Rectangle 5"/>
          <p:cNvSpPr>
            <a:spLocks noChangeArrowheads="1"/>
          </p:cNvSpPr>
          <p:nvPr/>
        </p:nvSpPr>
        <p:spPr bwMode="auto">
          <a:xfrm>
            <a:off x="228600" y="2362200"/>
            <a:ext cx="876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6000">
                <a:solidFill>
                  <a:schemeClr val="tx2"/>
                </a:solidFill>
                <a:cs typeface="Times New Roman" panose="02020603050405020304" pitchFamily="18" charset="0"/>
              </a:rPr>
              <a:t>Procedural Abstraction</a:t>
            </a:r>
            <a:br>
              <a:rPr lang="en-US" altLang="en-US" sz="6000">
                <a:solidFill>
                  <a:schemeClr val="tx2"/>
                </a:solidFill>
                <a:cs typeface="Times New Roman" panose="02020603050405020304" pitchFamily="18" charset="0"/>
              </a:rPr>
            </a:br>
            <a:r>
              <a:rPr lang="en-US" altLang="en-US" sz="6000">
                <a:solidFill>
                  <a:schemeClr val="tx2"/>
                </a:solidFill>
                <a:cs typeface="Times New Roman" panose="02020603050405020304" pitchFamily="18" charset="0"/>
              </a:rPr>
              <a:t>and</a:t>
            </a:r>
            <a:br>
              <a:rPr lang="en-US" altLang="en-US" sz="6000">
                <a:solidFill>
                  <a:schemeClr val="tx2"/>
                </a:solidFill>
                <a:cs typeface="Times New Roman" panose="02020603050405020304" pitchFamily="18" charset="0"/>
              </a:rPr>
            </a:br>
            <a:r>
              <a:rPr lang="en-US" altLang="en-US" sz="6000">
                <a:solidFill>
                  <a:schemeClr val="tx2"/>
                </a:solidFill>
                <a:cs typeface="Times New Roman" panose="02020603050405020304" pitchFamily="18" charset="0"/>
              </a:rPr>
              <a:t>Functions That </a:t>
            </a:r>
            <a:br>
              <a:rPr lang="en-US" altLang="en-US" sz="6000">
                <a:solidFill>
                  <a:schemeClr val="tx2"/>
                </a:solidFill>
                <a:cs typeface="Times New Roman" panose="02020603050405020304" pitchFamily="18" charset="0"/>
              </a:rPr>
            </a:br>
            <a:r>
              <a:rPr lang="en-US" altLang="en-US" sz="6000">
                <a:solidFill>
                  <a:schemeClr val="tx2"/>
                </a:solidFill>
                <a:cs typeface="Times New Roman" panose="02020603050405020304" pitchFamily="18" charset="0"/>
              </a:rPr>
              <a:t>Return a Value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07F9D98-A4A6-4A36-99AF-A9E49FBE7411}" type="slidenum">
              <a:rPr lang="en-US" altLang="en-US"/>
              <a:pPr/>
              <a:t>20</a:t>
            </a:fld>
            <a:endParaRPr lang="en-CA" altLang="en-US"/>
          </a:p>
        </p:txBody>
      </p:sp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Function Call Details</a:t>
            </a:r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</a:t>
            </a:r>
            <a:r>
              <a:rPr lang="en-US" altLang="en-US" u="sng">
                <a:solidFill>
                  <a:schemeClr val="hlink"/>
                </a:solidFill>
              </a:rPr>
              <a:t>values</a:t>
            </a:r>
            <a:r>
              <a:rPr lang="en-US" altLang="en-US"/>
              <a:t> of the arguments are plugged into </a:t>
            </a:r>
            <a:br>
              <a:rPr lang="en-US" altLang="en-US"/>
            </a:br>
            <a:r>
              <a:rPr lang="en-US" altLang="en-US"/>
              <a:t>the formal parameters (</a:t>
            </a:r>
            <a:r>
              <a:rPr lang="en-US" altLang="en-US">
                <a:solidFill>
                  <a:schemeClr val="tx2"/>
                </a:solidFill>
              </a:rPr>
              <a:t>Call-by-value</a:t>
            </a:r>
            <a:r>
              <a:rPr lang="en-US" altLang="en-US"/>
              <a:t> mechanism </a:t>
            </a:r>
            <a:br>
              <a:rPr lang="en-US" altLang="en-US"/>
            </a:br>
            <a:r>
              <a:rPr lang="en-US" altLang="en-US"/>
              <a:t>with call-by-value parameters)</a:t>
            </a:r>
          </a:p>
          <a:p>
            <a:pPr lvl="1"/>
            <a:r>
              <a:rPr lang="en-US" altLang="en-US"/>
              <a:t>The first argument is used for the first formal </a:t>
            </a:r>
            <a:br>
              <a:rPr lang="en-US" altLang="en-US"/>
            </a:br>
            <a:r>
              <a:rPr lang="en-US" altLang="en-US"/>
              <a:t>parameter, the second argument for the second</a:t>
            </a:r>
            <a:br>
              <a:rPr lang="en-US" altLang="en-US"/>
            </a:br>
            <a:r>
              <a:rPr lang="en-US" altLang="en-US"/>
              <a:t>formal parameter, and so forth.</a:t>
            </a:r>
          </a:p>
          <a:p>
            <a:pPr lvl="1"/>
            <a:r>
              <a:rPr lang="en-US" altLang="en-US"/>
              <a:t>The value plugged into the formal parameter is used</a:t>
            </a:r>
            <a:br>
              <a:rPr lang="en-US" altLang="en-US"/>
            </a:br>
            <a:r>
              <a:rPr lang="en-US" altLang="en-US"/>
              <a:t>in all instances of the formal parameter in the </a:t>
            </a:r>
            <a:br>
              <a:rPr lang="en-US" altLang="en-US"/>
            </a:br>
            <a:r>
              <a:rPr lang="en-US" altLang="en-US"/>
              <a:t>function body</a:t>
            </a:r>
          </a:p>
        </p:txBody>
      </p:sp>
      <p:sp>
        <p:nvSpPr>
          <p:cNvPr id="754692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153025" y="5360988"/>
            <a:ext cx="2589213" cy="528637"/>
          </a:xfrm>
          <a:prstGeom prst="rect">
            <a:avLst/>
          </a:prstGeom>
          <a:solidFill>
            <a:srgbClr val="F8BE1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Display 3.4 (1)</a:t>
            </a:r>
          </a:p>
        </p:txBody>
      </p:sp>
      <p:sp>
        <p:nvSpPr>
          <p:cNvPr id="754693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172075" y="6084888"/>
            <a:ext cx="2589213" cy="528637"/>
          </a:xfrm>
          <a:prstGeom prst="rect">
            <a:avLst/>
          </a:prstGeom>
          <a:solidFill>
            <a:srgbClr val="F8BE1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Display 3.4 (2)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4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4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4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4692" grpId="0" animBg="1"/>
      <p:bldP spid="75469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B1894E5B-A7D2-4FC5-8495-6C92C14C2902}" type="slidenum">
              <a:rPr lang="en-US" altLang="en-US"/>
              <a:pPr/>
              <a:t>21</a:t>
            </a:fld>
            <a:endParaRPr lang="en-CA" altLang="en-US"/>
          </a:p>
        </p:txBody>
      </p:sp>
      <p:sp>
        <p:nvSpPr>
          <p:cNvPr id="75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Alternate Declarations</a:t>
            </a:r>
          </a:p>
        </p:txBody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838" y="1504950"/>
            <a:ext cx="8277225" cy="504825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altLang="en-US"/>
              <a:t>Two forms for function </a:t>
            </a:r>
            <a:r>
              <a:rPr lang="en-US" altLang="en-US" u="sng"/>
              <a:t>declarations</a:t>
            </a:r>
          </a:p>
          <a:p>
            <a:pPr marL="990600" lvl="1" indent="-533400">
              <a:lnSpc>
                <a:spcPct val="90000"/>
              </a:lnSpc>
              <a:buSzTx/>
              <a:buFont typeface="Wingdings" panose="05000000000000000000" pitchFamily="2" charset="2"/>
              <a:buAutoNum type="arabicPeriod"/>
            </a:pPr>
            <a:r>
              <a:rPr lang="en-US" altLang="en-US"/>
              <a:t>List formal parameter names</a:t>
            </a:r>
          </a:p>
          <a:p>
            <a:pPr marL="990600" lvl="1" indent="-533400">
              <a:lnSpc>
                <a:spcPct val="90000"/>
              </a:lnSpc>
              <a:buSzTx/>
              <a:buFont typeface="Wingdings" panose="05000000000000000000" pitchFamily="2" charset="2"/>
              <a:buAutoNum type="arabicPeriod"/>
            </a:pPr>
            <a:r>
              <a:rPr lang="en-US" altLang="en-US"/>
              <a:t>List types of formal parmeters, but not names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en-US"/>
              <a:t>First aids description of the function in comments 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en-US"/>
              <a:t>Examples:       </a:t>
            </a:r>
            <a:br>
              <a:rPr lang="en-US" altLang="en-US"/>
            </a:br>
            <a:r>
              <a:rPr lang="en-US" altLang="en-US" sz="2800"/>
              <a:t>double total_cost(int number_par, double price_par);</a:t>
            </a:r>
            <a:br>
              <a:rPr lang="en-US" altLang="en-US" sz="2800"/>
            </a:br>
            <a:r>
              <a:rPr lang="en-US" altLang="en-US" sz="2800"/>
              <a:t/>
            </a:r>
            <a:br>
              <a:rPr lang="en-US" altLang="en-US" sz="2800"/>
            </a:br>
            <a:r>
              <a:rPr lang="en-US" altLang="en-US" sz="2800"/>
              <a:t>double total_cost(int, double);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en-US"/>
              <a:t>Function </a:t>
            </a:r>
            <a:r>
              <a:rPr lang="en-US" altLang="en-US" u="sng"/>
              <a:t>headers</a:t>
            </a:r>
            <a:r>
              <a:rPr lang="en-US" altLang="en-US"/>
              <a:t> must always list formal </a:t>
            </a:r>
            <a:br>
              <a:rPr lang="en-US" altLang="en-US"/>
            </a:br>
            <a:r>
              <a:rPr lang="en-US" altLang="en-US"/>
              <a:t>parameter names!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7BCB2946-D805-44DA-80DC-102B812DED5B}" type="slidenum">
              <a:rPr lang="en-US" altLang="en-US"/>
              <a:pPr/>
              <a:t>22</a:t>
            </a:fld>
            <a:endParaRPr lang="en-CA" altLang="en-US"/>
          </a:p>
        </p:txBody>
      </p:sp>
      <p:sp>
        <p:nvSpPr>
          <p:cNvPr id="76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sz="5400"/>
              <a:t>Order of Arguments</a:t>
            </a:r>
          </a:p>
        </p:txBody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48675" cy="50101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Compiler checks that the </a:t>
            </a:r>
            <a:r>
              <a:rPr lang="en-US" altLang="en-US" sz="2800" u="sng"/>
              <a:t>types</a:t>
            </a:r>
            <a:r>
              <a:rPr lang="en-US" altLang="en-US" sz="2800"/>
              <a:t> of the arguments</a:t>
            </a:r>
            <a:br>
              <a:rPr lang="en-US" altLang="en-US" sz="2800"/>
            </a:br>
            <a:r>
              <a:rPr lang="en-US" altLang="en-US" sz="2800"/>
              <a:t>are correct and in the correct sequence.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Compiler cannot check that arguments are in the</a:t>
            </a:r>
            <a:br>
              <a:rPr lang="en-US" altLang="en-US" sz="2800"/>
            </a:br>
            <a:r>
              <a:rPr lang="en-US" altLang="en-US" sz="2800"/>
              <a:t>correct </a:t>
            </a:r>
            <a:r>
              <a:rPr lang="en-US" altLang="en-US" sz="2800" u="sng"/>
              <a:t>logical</a:t>
            </a:r>
            <a:r>
              <a:rPr lang="en-US" altLang="en-US" sz="2800"/>
              <a:t> order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Example:  Given the function declaration: </a:t>
            </a:r>
            <a:br>
              <a:rPr lang="en-US" altLang="en-US" sz="2800"/>
            </a:br>
            <a:r>
              <a:rPr lang="en-US" altLang="en-US" sz="2800"/>
              <a:t>char grade(int received_par,   int min_score_par);</a:t>
            </a:r>
            <a:br>
              <a:rPr lang="en-US" altLang="en-US" sz="2800"/>
            </a:br>
            <a:r>
              <a:rPr lang="en-US" altLang="en-US" sz="2800"/>
              <a:t/>
            </a:r>
            <a:br>
              <a:rPr lang="en-US" altLang="en-US" sz="2800"/>
            </a:br>
            <a:r>
              <a:rPr lang="en-US" altLang="en-US" sz="2800"/>
              <a:t>	int received = 95,  min_score = 60;</a:t>
            </a:r>
            <a:br>
              <a:rPr lang="en-US" altLang="en-US" sz="2800"/>
            </a:br>
            <a:r>
              <a:rPr lang="en-US" altLang="en-US" sz="2800"/>
              <a:t/>
            </a:r>
            <a:br>
              <a:rPr lang="en-US" altLang="en-US" sz="2800"/>
            </a:br>
            <a:r>
              <a:rPr lang="en-US" altLang="en-US" sz="2800"/>
              <a:t>	cout &lt;&lt;  grade( min_score,   received);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Produces a faulty result because the arguments are not in </a:t>
            </a:r>
            <a:br>
              <a:rPr lang="en-US" altLang="en-US" sz="2400"/>
            </a:br>
            <a:r>
              <a:rPr lang="en-US" altLang="en-US" sz="2400"/>
              <a:t>the correct logical order.  </a:t>
            </a:r>
            <a:r>
              <a:rPr lang="en-US" altLang="en-US" sz="2400" b="1">
                <a:solidFill>
                  <a:schemeClr val="hlink"/>
                </a:solidFill>
              </a:rPr>
              <a:t>The compiler will not catch this!</a:t>
            </a:r>
          </a:p>
          <a:p>
            <a:pPr>
              <a:lnSpc>
                <a:spcPct val="90000"/>
              </a:lnSpc>
            </a:pPr>
            <a:endParaRPr lang="en-US" altLang="en-US" sz="2800" b="1">
              <a:solidFill>
                <a:schemeClr val="hlink"/>
              </a:solidFill>
            </a:endParaRPr>
          </a:p>
        </p:txBody>
      </p:sp>
      <p:sp>
        <p:nvSpPr>
          <p:cNvPr id="761865" name="Line 9"/>
          <p:cNvSpPr>
            <a:spLocks noChangeShapeType="1"/>
          </p:cNvSpPr>
          <p:nvPr/>
        </p:nvSpPr>
        <p:spPr bwMode="auto">
          <a:xfrm flipV="1">
            <a:off x="3714750" y="4057650"/>
            <a:ext cx="2171700" cy="40005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1866" name="Line 10"/>
          <p:cNvSpPr>
            <a:spLocks noChangeShapeType="1"/>
          </p:cNvSpPr>
          <p:nvPr/>
        </p:nvSpPr>
        <p:spPr bwMode="auto">
          <a:xfrm flipH="1" flipV="1">
            <a:off x="4152900" y="4095750"/>
            <a:ext cx="2000250" cy="381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1867" name="Line 11"/>
          <p:cNvSpPr>
            <a:spLocks noChangeShapeType="1"/>
          </p:cNvSpPr>
          <p:nvPr/>
        </p:nvSpPr>
        <p:spPr bwMode="auto">
          <a:xfrm>
            <a:off x="3695700" y="4819650"/>
            <a:ext cx="2457450" cy="40005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1869" name="Line 13"/>
          <p:cNvSpPr>
            <a:spLocks noChangeShapeType="1"/>
          </p:cNvSpPr>
          <p:nvPr/>
        </p:nvSpPr>
        <p:spPr bwMode="auto">
          <a:xfrm flipH="1">
            <a:off x="4616450" y="4800600"/>
            <a:ext cx="1536700" cy="457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1870" name="Text Box 1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551613" y="4065588"/>
            <a:ext cx="2490787" cy="528637"/>
          </a:xfrm>
          <a:prstGeom prst="rect">
            <a:avLst/>
          </a:prstGeom>
          <a:solidFill>
            <a:srgbClr val="F8BE1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Display 3.5 (1)</a:t>
            </a:r>
          </a:p>
        </p:txBody>
      </p:sp>
      <p:sp>
        <p:nvSpPr>
          <p:cNvPr id="761871" name="Text Box 1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551613" y="4637088"/>
            <a:ext cx="2490787" cy="528637"/>
          </a:xfrm>
          <a:prstGeom prst="rect">
            <a:avLst/>
          </a:prstGeom>
          <a:solidFill>
            <a:srgbClr val="F8BE1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Display 3.5 (2)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76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0"/>
                                        <p:tgtEl>
                                          <p:spTgt spid="76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0"/>
                                        <p:tgtEl>
                                          <p:spTgt spid="761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0"/>
                                        <p:tgtEl>
                                          <p:spTgt spid="76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1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1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61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61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61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61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1865" grpId="0" animBg="1"/>
      <p:bldP spid="761866" grpId="0" animBg="1"/>
      <p:bldP spid="761867" grpId="0" animBg="1"/>
      <p:bldP spid="761869" grpId="0" animBg="1"/>
      <p:bldP spid="761870" grpId="0" animBg="1"/>
      <p:bldP spid="761871" grpId="0" animBg="1"/>
      <p:bldP spid="761871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1B7C9897-29D6-459B-BC46-BBDC874DDBB0}" type="slidenum">
              <a:rPr lang="en-US" altLang="en-US"/>
              <a:pPr/>
              <a:t>23</a:t>
            </a:fld>
            <a:endParaRPr lang="en-CA" altLang="en-US"/>
          </a:p>
        </p:txBody>
      </p:sp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sz="5400"/>
              <a:t>Function Definition Syntax</a:t>
            </a:r>
          </a:p>
        </p:txBody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Within a function definition</a:t>
            </a:r>
          </a:p>
          <a:p>
            <a:pPr lvl="1"/>
            <a:r>
              <a:rPr lang="en-US" altLang="en-US"/>
              <a:t>Variables must be declared before they are used</a:t>
            </a:r>
          </a:p>
          <a:p>
            <a:pPr lvl="1"/>
            <a:r>
              <a:rPr lang="en-US" altLang="en-US"/>
              <a:t>Variables are typically declared before the </a:t>
            </a:r>
            <a:br>
              <a:rPr lang="en-US" altLang="en-US"/>
            </a:br>
            <a:r>
              <a:rPr lang="en-US" altLang="en-US"/>
              <a:t>executable statements begin</a:t>
            </a:r>
          </a:p>
          <a:p>
            <a:pPr lvl="1"/>
            <a:r>
              <a:rPr lang="en-US" altLang="en-US"/>
              <a:t>At least one return statement must end the function</a:t>
            </a:r>
          </a:p>
          <a:p>
            <a:pPr lvl="2"/>
            <a:r>
              <a:rPr lang="en-US" altLang="en-US"/>
              <a:t>Each branch of an if-else statement might have its</a:t>
            </a:r>
            <a:br>
              <a:rPr lang="en-US" altLang="en-US"/>
            </a:br>
            <a:r>
              <a:rPr lang="en-US" altLang="en-US"/>
              <a:t>own return statement</a:t>
            </a:r>
          </a:p>
        </p:txBody>
      </p:sp>
      <p:sp>
        <p:nvSpPr>
          <p:cNvPr id="764932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357813" y="5265738"/>
            <a:ext cx="2054225" cy="528637"/>
          </a:xfrm>
          <a:prstGeom prst="rect">
            <a:avLst/>
          </a:prstGeom>
          <a:solidFill>
            <a:srgbClr val="F8BE1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Display 3.6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4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4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49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B01A5999-01B9-4248-882A-0EF9D1055258}" type="slidenum">
              <a:rPr lang="en-US" altLang="en-US"/>
              <a:pPr/>
              <a:t>24</a:t>
            </a:fld>
            <a:endParaRPr lang="en-CA" altLang="en-US"/>
          </a:p>
        </p:txBody>
      </p:sp>
      <p:sp>
        <p:nvSpPr>
          <p:cNvPr id="76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Placing Definitions</a:t>
            </a:r>
          </a:p>
        </p:txBody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48675" cy="5029200"/>
          </a:xfrm>
        </p:spPr>
        <p:txBody>
          <a:bodyPr/>
          <a:lstStyle/>
          <a:p>
            <a:r>
              <a:rPr lang="en-US" altLang="en-US"/>
              <a:t>A function call must be preceded by either</a:t>
            </a:r>
          </a:p>
          <a:p>
            <a:pPr lvl="1"/>
            <a:r>
              <a:rPr lang="en-US" altLang="en-US"/>
              <a:t>The function’s declaration</a:t>
            </a:r>
            <a:br>
              <a:rPr lang="en-US" altLang="en-US"/>
            </a:br>
            <a:r>
              <a:rPr lang="en-US" altLang="en-US"/>
              <a:t>	or</a:t>
            </a:r>
          </a:p>
          <a:p>
            <a:pPr lvl="1"/>
            <a:r>
              <a:rPr lang="en-US" altLang="en-US"/>
              <a:t>The function’s definition</a:t>
            </a:r>
          </a:p>
          <a:p>
            <a:pPr lvl="2"/>
            <a:r>
              <a:rPr lang="en-US" altLang="en-US"/>
              <a:t>If the function’s definition precedes the call,  a </a:t>
            </a:r>
            <a:br>
              <a:rPr lang="en-US" altLang="en-US"/>
            </a:br>
            <a:r>
              <a:rPr lang="en-US" altLang="en-US"/>
              <a:t>declaration is not needed</a:t>
            </a:r>
          </a:p>
          <a:p>
            <a:r>
              <a:rPr lang="en-US" altLang="en-US"/>
              <a:t>Placing the function </a:t>
            </a:r>
            <a:r>
              <a:rPr lang="en-US" altLang="en-US" u="sng"/>
              <a:t>declaration</a:t>
            </a:r>
            <a:r>
              <a:rPr lang="en-US" altLang="en-US"/>
              <a:t> prior to the </a:t>
            </a:r>
            <a:br>
              <a:rPr lang="en-US" altLang="en-US"/>
            </a:br>
            <a:r>
              <a:rPr lang="en-US" altLang="en-US"/>
              <a:t>main function and the function </a:t>
            </a:r>
            <a:r>
              <a:rPr lang="en-US" altLang="en-US" u="sng"/>
              <a:t>definition</a:t>
            </a: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after the main function leads naturally to </a:t>
            </a:r>
            <a:br>
              <a:rPr lang="en-US" altLang="en-US"/>
            </a:br>
            <a:r>
              <a:rPr lang="en-US" altLang="en-US"/>
              <a:t>building your own libraries in the future.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D63ADF47-9732-4B23-8224-94F4C21D531E}" type="slidenum">
              <a:rPr lang="en-US" altLang="en-US"/>
              <a:pPr/>
              <a:t>25</a:t>
            </a:fld>
            <a:endParaRPr lang="en-CA" altLang="en-US"/>
          </a:p>
        </p:txBody>
      </p:sp>
      <p:sp>
        <p:nvSpPr>
          <p:cNvPr id="76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Section 3.3 Conclusion</a:t>
            </a:r>
          </a:p>
        </p:txBody>
      </p:sp>
      <p:sp>
        <p:nvSpPr>
          <p:cNvPr id="76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48675" cy="5010150"/>
          </a:xfrm>
        </p:spPr>
        <p:txBody>
          <a:bodyPr/>
          <a:lstStyle/>
          <a:p>
            <a:r>
              <a:rPr lang="en-US" altLang="en-US"/>
              <a:t>Can you</a:t>
            </a:r>
          </a:p>
          <a:p>
            <a:pPr lvl="1"/>
            <a:r>
              <a:rPr lang="en-US" altLang="en-US"/>
              <a:t>Write a function declaration and a function definition</a:t>
            </a:r>
            <a:br>
              <a:rPr lang="en-US" altLang="en-US"/>
            </a:br>
            <a:r>
              <a:rPr lang="en-US" altLang="en-US"/>
              <a:t>for a function that takes three arguments, all of type</a:t>
            </a:r>
            <a:br>
              <a:rPr lang="en-US" altLang="en-US"/>
            </a:br>
            <a:r>
              <a:rPr lang="en-US" altLang="en-US"/>
              <a:t>int, and that returns the sum of its three arguments?</a:t>
            </a:r>
          </a:p>
          <a:p>
            <a:pPr lvl="1"/>
            <a:r>
              <a:rPr lang="en-US" altLang="en-US"/>
              <a:t>Describe the call-by-value parameter mechanism?</a:t>
            </a:r>
          </a:p>
          <a:p>
            <a:pPr lvl="1"/>
            <a:r>
              <a:rPr lang="en-US" altLang="en-US"/>
              <a:t>Write a function declaration and a function definition </a:t>
            </a:r>
            <a:br>
              <a:rPr lang="en-US" altLang="en-US"/>
            </a:br>
            <a:r>
              <a:rPr lang="en-US" altLang="en-US"/>
              <a:t>for a function that takes one argument of type int and </a:t>
            </a:r>
            <a:br>
              <a:rPr lang="en-US" altLang="en-US"/>
            </a:br>
            <a:r>
              <a:rPr lang="en-US" altLang="en-US"/>
              <a:t>one argument of type double, and that returns a value </a:t>
            </a:r>
            <a:br>
              <a:rPr lang="en-US" altLang="en-US"/>
            </a:br>
            <a:r>
              <a:rPr lang="en-US" altLang="en-US"/>
              <a:t>of type double that is the average of the two </a:t>
            </a:r>
            <a:br>
              <a:rPr lang="en-US" altLang="en-US"/>
            </a:br>
            <a:r>
              <a:rPr lang="en-US" altLang="en-US"/>
              <a:t>arguments?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3C1085C4-87CE-4952-AE1F-B9ABBBBF3282}" type="slidenum">
              <a:rPr lang="en-US" altLang="en-US"/>
              <a:pPr/>
              <a:t>26</a:t>
            </a:fld>
            <a:endParaRPr lang="en-CA" altLang="en-US"/>
          </a:p>
        </p:txBody>
      </p:sp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 algn="ctr"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 sz="5400">
                <a:latin typeface="Arial" panose="020B0604020202020204" pitchFamily="34" charset="0"/>
                <a:cs typeface="Times New Roman" panose="02020603050405020304" pitchFamily="18" charset="0"/>
              </a:rPr>
              <a:t>Procedural Abstraction</a:t>
            </a:r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The Black Box Analogy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A </a:t>
            </a:r>
            <a:r>
              <a:rPr lang="en-US" altLang="en-US" sz="2400" b="1"/>
              <a:t>black box</a:t>
            </a:r>
            <a:r>
              <a:rPr lang="en-US" altLang="en-US" sz="2400"/>
              <a:t> refers to something that we know how </a:t>
            </a:r>
            <a:br>
              <a:rPr lang="en-US" altLang="en-US" sz="2400"/>
            </a:br>
            <a:r>
              <a:rPr lang="en-US" altLang="en-US" sz="2400"/>
              <a:t>to use, but the method of operation is unknown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A person using a program does not need to know</a:t>
            </a:r>
            <a:br>
              <a:rPr lang="en-US" altLang="en-US" sz="2400"/>
            </a:br>
            <a:r>
              <a:rPr lang="en-US" altLang="en-US" sz="2400"/>
              <a:t>how it is coded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A person using a program needs to know </a:t>
            </a:r>
            <a:r>
              <a:rPr lang="en-US" altLang="en-US" sz="2400" u="sng"/>
              <a:t>what</a:t>
            </a:r>
            <a:r>
              <a:rPr lang="en-US" altLang="en-US" sz="2400"/>
              <a:t> the</a:t>
            </a:r>
            <a:br>
              <a:rPr lang="en-US" altLang="en-US" sz="2400"/>
            </a:br>
            <a:r>
              <a:rPr lang="en-US" altLang="en-US" sz="2400"/>
              <a:t>program does, not </a:t>
            </a:r>
            <a:r>
              <a:rPr lang="en-US" altLang="en-US" sz="2400" u="sng"/>
              <a:t>how</a:t>
            </a:r>
            <a:r>
              <a:rPr lang="en-US" altLang="en-US" sz="2400"/>
              <a:t> it does it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Functions and the Black Box Analogy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A programmer who uses a function needs to know </a:t>
            </a:r>
            <a:br>
              <a:rPr lang="en-US" altLang="en-US" sz="2400"/>
            </a:br>
            <a:r>
              <a:rPr lang="en-US" altLang="en-US" sz="2400" u="sng"/>
              <a:t>what</a:t>
            </a:r>
            <a:r>
              <a:rPr lang="en-US" altLang="en-US" sz="2400"/>
              <a:t> the function does, not </a:t>
            </a:r>
            <a:r>
              <a:rPr lang="en-US" altLang="en-US" sz="2400" u="sng"/>
              <a:t>how</a:t>
            </a:r>
            <a:r>
              <a:rPr lang="en-US" altLang="en-US" sz="2400"/>
              <a:t> it does it</a:t>
            </a:r>
            <a:br>
              <a:rPr lang="en-US" altLang="en-US" sz="2400"/>
            </a:br>
            <a:endParaRPr lang="en-US" altLang="en-US" sz="2400"/>
          </a:p>
          <a:p>
            <a:pPr lvl="1">
              <a:lnSpc>
                <a:spcPct val="80000"/>
              </a:lnSpc>
            </a:pPr>
            <a:r>
              <a:rPr lang="en-US" altLang="en-US" sz="2400"/>
              <a:t>A programmer needs to know what will be produced if the </a:t>
            </a:r>
            <a:br>
              <a:rPr lang="en-US" altLang="en-US" sz="2400"/>
            </a:br>
            <a:r>
              <a:rPr lang="en-US" altLang="en-US" sz="2400"/>
              <a:t>proper arguments are put into the box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800"/>
          </a:p>
        </p:txBody>
      </p:sp>
      <p:sp>
        <p:nvSpPr>
          <p:cNvPr id="711684" name="Text Box 4"/>
          <p:cNvSpPr txBox="1">
            <a:spLocks noChangeArrowheads="1"/>
          </p:cNvSpPr>
          <p:nvPr/>
        </p:nvSpPr>
        <p:spPr bwMode="auto">
          <a:xfrm>
            <a:off x="8464550" y="0"/>
            <a:ext cx="679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BE1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3.4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1AEB1411-4226-40D3-85AC-247D7291C423}" type="slidenum">
              <a:rPr lang="en-US" altLang="en-US"/>
              <a:pPr/>
              <a:t>27</a:t>
            </a:fld>
            <a:endParaRPr lang="en-CA" altLang="en-US"/>
          </a:p>
        </p:txBody>
      </p:sp>
      <p:sp>
        <p:nvSpPr>
          <p:cNvPr id="76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Information Hiding</a:t>
            </a:r>
          </a:p>
        </p:txBody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Designing functions as black boxes is an </a:t>
            </a:r>
            <a:br>
              <a:rPr lang="en-US" altLang="en-US"/>
            </a:br>
            <a:r>
              <a:rPr lang="en-US" altLang="en-US"/>
              <a:t>example of </a:t>
            </a:r>
            <a:r>
              <a:rPr lang="en-US" altLang="en-US" u="sng"/>
              <a:t>information hiding</a:t>
            </a:r>
          </a:p>
          <a:p>
            <a:pPr lvl="1"/>
            <a:r>
              <a:rPr lang="en-US" altLang="en-US"/>
              <a:t>The function can be used without knowing how</a:t>
            </a:r>
            <a:br>
              <a:rPr lang="en-US" altLang="en-US"/>
            </a:br>
            <a:r>
              <a:rPr lang="en-US" altLang="en-US"/>
              <a:t>it is coded</a:t>
            </a:r>
          </a:p>
          <a:p>
            <a:pPr lvl="1"/>
            <a:r>
              <a:rPr lang="en-US" altLang="en-US"/>
              <a:t>The function body can be “hidden from view”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/>
          </a:p>
          <a:p>
            <a:pPr lvl="1"/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37871CE-B140-478C-8E63-3F6CE5094A07}" type="slidenum">
              <a:rPr lang="en-US" altLang="en-US"/>
              <a:pPr/>
              <a:t>28</a:t>
            </a:fld>
            <a:endParaRPr lang="en-CA" altLang="en-US"/>
          </a:p>
        </p:txBody>
      </p:sp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7696200" cy="1504950"/>
          </a:xfrm>
        </p:spPr>
        <p:txBody>
          <a:bodyPr/>
          <a:lstStyle/>
          <a:p>
            <a:r>
              <a:rPr lang="en-US" altLang="en-US" sz="4800"/>
              <a:t>Function Implementations</a:t>
            </a:r>
            <a:br>
              <a:rPr lang="en-US" altLang="en-US" sz="4800"/>
            </a:br>
            <a:r>
              <a:rPr lang="en-US" altLang="en-US" sz="4800"/>
              <a:t>and The Black Box</a:t>
            </a:r>
          </a:p>
        </p:txBody>
      </p:sp>
      <p:sp>
        <p:nvSpPr>
          <p:cNvPr id="76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Designing with the black box in mind allows us</a:t>
            </a:r>
          </a:p>
          <a:p>
            <a:pPr lvl="1"/>
            <a:r>
              <a:rPr lang="en-US" altLang="en-US"/>
              <a:t>To change or improve a function definition without</a:t>
            </a:r>
            <a:br>
              <a:rPr lang="en-US" altLang="en-US"/>
            </a:br>
            <a:r>
              <a:rPr lang="en-US" altLang="en-US"/>
              <a:t>forcing programmers using the function to change</a:t>
            </a:r>
            <a:br>
              <a:rPr lang="en-US" altLang="en-US"/>
            </a:br>
            <a:r>
              <a:rPr lang="en-US" altLang="en-US"/>
              <a:t>what they have done</a:t>
            </a:r>
          </a:p>
          <a:p>
            <a:pPr lvl="1"/>
            <a:r>
              <a:rPr lang="en-US" altLang="en-US"/>
              <a:t>To know how to use a function simply by reading the </a:t>
            </a:r>
            <a:br>
              <a:rPr lang="en-US" altLang="en-US"/>
            </a:br>
            <a:r>
              <a:rPr lang="en-US" altLang="en-US"/>
              <a:t>function declaration and its comment</a:t>
            </a:r>
          </a:p>
        </p:txBody>
      </p:sp>
      <p:sp>
        <p:nvSpPr>
          <p:cNvPr id="769028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264275" y="5627688"/>
            <a:ext cx="1955800" cy="528637"/>
          </a:xfrm>
          <a:prstGeom prst="rect">
            <a:avLst/>
          </a:prstGeom>
          <a:solidFill>
            <a:srgbClr val="F8BE1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Display 3.7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9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9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0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30E280F4-932A-4255-88B8-01ACC19EE9D2}" type="slidenum">
              <a:rPr lang="en-US" altLang="en-US"/>
              <a:pPr/>
              <a:t>29</a:t>
            </a:fld>
            <a:endParaRPr lang="en-CA" altLang="en-US"/>
          </a:p>
        </p:txBody>
      </p:sp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543050"/>
          </a:xfrm>
        </p:spPr>
        <p:txBody>
          <a:bodyPr/>
          <a:lstStyle/>
          <a:p>
            <a:pPr algn="ctr"/>
            <a:r>
              <a:rPr lang="en-US" altLang="en-US" sz="4800"/>
              <a:t>Procedural Abstraction</a:t>
            </a:r>
            <a:br>
              <a:rPr lang="en-US" altLang="en-US" sz="4800"/>
            </a:br>
            <a:r>
              <a:rPr lang="en-US" altLang="en-US" sz="4800"/>
              <a:t> and C++</a:t>
            </a:r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3" y="1638300"/>
            <a:ext cx="8448675" cy="4572000"/>
          </a:xfrm>
        </p:spPr>
        <p:txBody>
          <a:bodyPr/>
          <a:lstStyle/>
          <a:p>
            <a:endParaRPr lang="en-US" altLang="en-US"/>
          </a:p>
          <a:p>
            <a:r>
              <a:rPr lang="en-US" altLang="en-US"/>
              <a:t>Procedural Abstraction is writing and using </a:t>
            </a:r>
            <a:br>
              <a:rPr lang="en-US" altLang="en-US"/>
            </a:br>
            <a:r>
              <a:rPr lang="en-US" altLang="en-US"/>
              <a:t>functions as if they were black boxes</a:t>
            </a:r>
          </a:p>
          <a:p>
            <a:pPr lvl="1"/>
            <a:r>
              <a:rPr lang="en-US" altLang="en-US"/>
              <a:t>Procedure is a general term meaning a “function like”</a:t>
            </a:r>
            <a:br>
              <a:rPr lang="en-US" altLang="en-US"/>
            </a:br>
            <a:r>
              <a:rPr lang="en-US" altLang="en-US"/>
              <a:t>set of instructions</a:t>
            </a:r>
          </a:p>
          <a:p>
            <a:pPr lvl="1"/>
            <a:r>
              <a:rPr lang="en-US" altLang="en-US"/>
              <a:t>Abstraction implies that when you use a function as</a:t>
            </a:r>
            <a:br>
              <a:rPr lang="en-US" altLang="en-US"/>
            </a:br>
            <a:r>
              <a:rPr lang="en-US" altLang="en-US"/>
              <a:t>a black box, you abstract away the details of the </a:t>
            </a:r>
            <a:br>
              <a:rPr lang="en-US" altLang="en-US"/>
            </a:br>
            <a:r>
              <a:rPr lang="en-US" altLang="en-US"/>
              <a:t>code in the function body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D284D662-D6EF-4802-8BA1-4AFF8C3CE7A7}" type="slidenum">
              <a:rPr lang="en-US" altLang="en-US"/>
              <a:pPr/>
              <a:t>3</a:t>
            </a:fld>
            <a:endParaRPr lang="en-CA" altLang="en-US"/>
          </a:p>
        </p:txBody>
      </p:sp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391400" cy="1295400"/>
          </a:xfrm>
        </p:spPr>
        <p:txBody>
          <a:bodyPr/>
          <a:lstStyle/>
          <a:p>
            <a:r>
              <a:rPr lang="en-US" altLang="en-US">
                <a:solidFill>
                  <a:schemeClr val="tx2"/>
                </a:solidFill>
                <a:cs typeface="Times New Roman" panose="02020603050405020304" pitchFamily="18" charset="0"/>
              </a:rPr>
              <a:t>Overview</a:t>
            </a:r>
            <a:r>
              <a:rPr lang="en-US" altLang="en-US" sz="8800">
                <a:solidFill>
                  <a:schemeClr val="tx2"/>
                </a:solidFill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35738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153400" cy="5257800"/>
          </a:xfrm>
          <a:noFill/>
          <a:ln/>
        </p:spPr>
        <p:txBody>
          <a:bodyPr/>
          <a:lstStyle/>
          <a:p>
            <a:pPr marL="609600" indent="-609600">
              <a:buClr>
                <a:srgbClr val="CC0000"/>
              </a:buClr>
              <a:buSzTx/>
              <a:buFont typeface="Wingdings" panose="05000000000000000000" pitchFamily="2" charset="2"/>
              <a:buChar char="§"/>
            </a:pPr>
            <a:endParaRPr lang="en-US" altLang="en-US">
              <a:latin typeface="Arial" panose="020B0604020202020204" pitchFamily="34" charset="0"/>
            </a:endParaRPr>
          </a:p>
          <a:p>
            <a:pPr marL="609600" indent="-609600">
              <a:buClr>
                <a:srgbClr val="CC000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>
                <a:latin typeface="Arial" panose="020B0604020202020204" pitchFamily="34" charset="0"/>
                <a:hlinkClick r:id="rId2" action="ppaction://hlinksldjump"/>
              </a:rPr>
              <a:t>Top Down Design (3.1)</a:t>
            </a:r>
            <a:endParaRPr lang="en-US" altLang="en-US">
              <a:latin typeface="Arial" panose="020B0604020202020204" pitchFamily="34" charset="0"/>
            </a:endParaRPr>
          </a:p>
          <a:p>
            <a:pPr marL="609600" indent="-609600">
              <a:buClr>
                <a:srgbClr val="CC000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>
                <a:latin typeface="Arial" panose="020B0604020202020204" pitchFamily="34" charset="0"/>
                <a:hlinkClick r:id="rId3" action="ppaction://hlinksldjump"/>
              </a:rPr>
              <a:t>Predefined Functions (3.2)</a:t>
            </a:r>
            <a:endParaRPr lang="en-US" altLang="en-US">
              <a:latin typeface="Arial" panose="020B0604020202020204" pitchFamily="34" charset="0"/>
            </a:endParaRPr>
          </a:p>
          <a:p>
            <a:pPr marL="609600" indent="-609600">
              <a:buClr>
                <a:srgbClr val="CC000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>
                <a:latin typeface="Arial" panose="020B0604020202020204" pitchFamily="34" charset="0"/>
                <a:hlinkClick r:id="rId4" action="ppaction://hlinksldjump"/>
              </a:rPr>
              <a:t>Programmer-Defined Functions (3.3)</a:t>
            </a:r>
            <a:endParaRPr lang="en-US" altLang="en-US">
              <a:latin typeface="Arial" panose="020B0604020202020204" pitchFamily="34" charset="0"/>
            </a:endParaRPr>
          </a:p>
          <a:p>
            <a:pPr marL="609600" indent="-609600">
              <a:buClr>
                <a:srgbClr val="CC000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>
                <a:latin typeface="Arial" panose="020B0604020202020204" pitchFamily="34" charset="0"/>
                <a:hlinkClick r:id="rId5" action="ppaction://hlinksldjump"/>
              </a:rPr>
              <a:t>Procedural Abstraction (3.4)</a:t>
            </a:r>
            <a:endParaRPr lang="en-US" altLang="en-US">
              <a:latin typeface="Arial" panose="020B0604020202020204" pitchFamily="34" charset="0"/>
            </a:endParaRPr>
          </a:p>
          <a:p>
            <a:pPr marL="609600" indent="-609600">
              <a:buClr>
                <a:srgbClr val="CC000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>
                <a:latin typeface="Arial" panose="020B0604020202020204" pitchFamily="34" charset="0"/>
                <a:hlinkClick r:id="rId5" action="ppaction://hlinksldjump"/>
              </a:rPr>
              <a:t>Local Variables (3.5)</a:t>
            </a:r>
            <a:endParaRPr lang="en-US" altLang="en-US">
              <a:latin typeface="Arial" panose="020B0604020202020204" pitchFamily="34" charset="0"/>
            </a:endParaRPr>
          </a:p>
          <a:p>
            <a:pPr marL="609600" indent="-609600">
              <a:buClr>
                <a:srgbClr val="CC000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  <a:hlinkClick r:id="rId6" action="ppaction://hlinksldjump"/>
              </a:rPr>
              <a:t>Overloading Function Names(3.6)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7394" name="AutoShape 18">
            <a:hlinkClick r:id="rId7" action="ppaction://hlinkpres?slideindex=3&amp;slidetitle=Naming Variables" highlightClick="1"/>
          </p:cNvPr>
          <p:cNvSpPr>
            <a:spLocks noChangeArrowheads="1"/>
          </p:cNvSpPr>
          <p:nvPr/>
        </p:nvSpPr>
        <p:spPr bwMode="auto">
          <a:xfrm>
            <a:off x="6388100" y="2387600"/>
            <a:ext cx="520700" cy="495300"/>
          </a:xfrm>
          <a:prstGeom prst="actionButtonInformation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8B7B2981-DE3D-4AA1-9328-6207728BC6F2}" type="slidenum">
              <a:rPr lang="en-US" altLang="en-US"/>
              <a:pPr/>
              <a:t>30</a:t>
            </a:fld>
            <a:endParaRPr lang="en-CA" altLang="en-US"/>
          </a:p>
        </p:txBody>
      </p:sp>
      <p:sp>
        <p:nvSpPr>
          <p:cNvPr id="77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772400" cy="1466850"/>
          </a:xfrm>
        </p:spPr>
        <p:txBody>
          <a:bodyPr/>
          <a:lstStyle/>
          <a:p>
            <a:pPr algn="ctr"/>
            <a:r>
              <a:rPr lang="en-US" altLang="en-US" sz="4800"/>
              <a:t>Procedural Abstraction </a:t>
            </a:r>
            <a:br>
              <a:rPr lang="en-US" altLang="en-US" sz="4800"/>
            </a:br>
            <a:r>
              <a:rPr lang="en-US" altLang="en-US" sz="4800"/>
              <a:t>and Functions</a:t>
            </a:r>
          </a:p>
        </p:txBody>
      </p:sp>
      <p:sp>
        <p:nvSpPr>
          <p:cNvPr id="77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Write functions so the declaration and comment</a:t>
            </a:r>
            <a:br>
              <a:rPr lang="en-US" altLang="en-US"/>
            </a:br>
            <a:r>
              <a:rPr lang="en-US" altLang="en-US"/>
              <a:t>is all a programmer needs to use the function</a:t>
            </a:r>
          </a:p>
          <a:p>
            <a:pPr lvl="1"/>
            <a:r>
              <a:rPr lang="en-US" altLang="en-US"/>
              <a:t>Function comment should tell all conditions </a:t>
            </a:r>
            <a:br>
              <a:rPr lang="en-US" altLang="en-US"/>
            </a:br>
            <a:r>
              <a:rPr lang="en-US" altLang="en-US"/>
              <a:t>required of arguments to the function</a:t>
            </a:r>
          </a:p>
          <a:p>
            <a:pPr lvl="1"/>
            <a:r>
              <a:rPr lang="en-US" altLang="en-US"/>
              <a:t>Function comment should describe the returned</a:t>
            </a:r>
            <a:br>
              <a:rPr lang="en-US" altLang="en-US"/>
            </a:br>
            <a:r>
              <a:rPr lang="en-US" altLang="en-US"/>
              <a:t>value</a:t>
            </a:r>
          </a:p>
          <a:p>
            <a:pPr lvl="1"/>
            <a:r>
              <a:rPr lang="en-US" altLang="en-US"/>
              <a:t>Variables used in the function, other than the </a:t>
            </a:r>
            <a:br>
              <a:rPr lang="en-US" altLang="en-US"/>
            </a:br>
            <a:r>
              <a:rPr lang="en-US" altLang="en-US"/>
              <a:t>formal parameters, should be declared in the </a:t>
            </a:r>
            <a:br>
              <a:rPr lang="en-US" altLang="en-US"/>
            </a:br>
            <a:r>
              <a:rPr lang="en-US" altLang="en-US"/>
              <a:t>function body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C0BF50B1-F51A-493D-A29D-736129E24D6F}" type="slidenum">
              <a:rPr lang="en-US" altLang="en-US"/>
              <a:pPr/>
              <a:t>31</a:t>
            </a:fld>
            <a:endParaRPr lang="en-CA" altLang="en-US"/>
          </a:p>
        </p:txBody>
      </p:sp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sz="5400"/>
              <a:t>Formal Parameter Names</a:t>
            </a:r>
          </a:p>
        </p:txBody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3" y="1695450"/>
            <a:ext cx="8448675" cy="4819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Functions are designed as self-contained modules</a:t>
            </a:r>
          </a:p>
          <a:p>
            <a:pPr>
              <a:lnSpc>
                <a:spcPct val="90000"/>
              </a:lnSpc>
            </a:pPr>
            <a:r>
              <a:rPr lang="en-US" altLang="en-US"/>
              <a:t>Different programmers may write each function</a:t>
            </a:r>
          </a:p>
          <a:p>
            <a:pPr>
              <a:lnSpc>
                <a:spcPct val="90000"/>
              </a:lnSpc>
            </a:pPr>
            <a:r>
              <a:rPr lang="en-US" altLang="en-US"/>
              <a:t>Programmers choose meaningful names for </a:t>
            </a:r>
            <a:br>
              <a:rPr lang="en-US" altLang="en-US"/>
            </a:br>
            <a:r>
              <a:rPr lang="en-US" altLang="en-US"/>
              <a:t>formal parameters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Formal parameter names may or may not match </a:t>
            </a:r>
            <a:br>
              <a:rPr lang="en-US" altLang="en-US"/>
            </a:br>
            <a:r>
              <a:rPr lang="en-US" altLang="en-US"/>
              <a:t>variable names used in the main part of the program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It does not matter if formal parameter names </a:t>
            </a:r>
            <a:br>
              <a:rPr lang="en-US" altLang="en-US"/>
            </a:br>
            <a:r>
              <a:rPr lang="en-US" altLang="en-US"/>
              <a:t>match other variable names in the program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Remember that only the </a:t>
            </a:r>
            <a:r>
              <a:rPr lang="en-US" altLang="en-US" u="sng"/>
              <a:t>value</a:t>
            </a:r>
            <a:r>
              <a:rPr lang="en-US" altLang="en-US"/>
              <a:t> of the argument is </a:t>
            </a:r>
            <a:br>
              <a:rPr lang="en-US" altLang="en-US"/>
            </a:br>
            <a:r>
              <a:rPr lang="en-US" altLang="en-US"/>
              <a:t>plugged into the formal parameter</a:t>
            </a:r>
          </a:p>
        </p:txBody>
      </p:sp>
      <p:sp>
        <p:nvSpPr>
          <p:cNvPr id="772100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462713" y="5932488"/>
            <a:ext cx="2054225" cy="528637"/>
          </a:xfrm>
          <a:prstGeom prst="rect">
            <a:avLst/>
          </a:prstGeom>
          <a:solidFill>
            <a:srgbClr val="F8BE1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Display 3.8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2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2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210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6A4CBBDF-B8B8-4E17-9EF5-D9565CE75128}" type="slidenum">
              <a:rPr lang="en-US" altLang="en-US"/>
              <a:pPr/>
              <a:t>32</a:t>
            </a:fld>
            <a:endParaRPr lang="en-CA" altLang="en-US"/>
          </a:p>
        </p:txBody>
      </p:sp>
      <p:sp>
        <p:nvSpPr>
          <p:cNvPr id="77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772400" cy="1371600"/>
          </a:xfrm>
        </p:spPr>
        <p:txBody>
          <a:bodyPr/>
          <a:lstStyle/>
          <a:p>
            <a:pPr algn="ctr"/>
            <a:r>
              <a:rPr lang="en-US" altLang="en-US" sz="4800"/>
              <a:t>Case Study </a:t>
            </a:r>
            <a:br>
              <a:rPr lang="en-US" altLang="en-US" sz="4800"/>
            </a:br>
            <a:r>
              <a:rPr lang="en-US" altLang="en-US" sz="4800"/>
              <a:t>Buying Pizza</a:t>
            </a:r>
          </a:p>
        </p:txBody>
      </p:sp>
      <p:sp>
        <p:nvSpPr>
          <p:cNvPr id="77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What size pizza is the best buy?</a:t>
            </a:r>
          </a:p>
          <a:p>
            <a:pPr lvl="1"/>
            <a:r>
              <a:rPr lang="en-US" altLang="en-US"/>
              <a:t>Which size gives the lowest cost per square inch?</a:t>
            </a:r>
            <a:endParaRPr lang="en-US" altLang="en-US" sz="3200"/>
          </a:p>
          <a:p>
            <a:pPr lvl="1"/>
            <a:r>
              <a:rPr lang="en-US" altLang="en-US"/>
              <a:t>Pizza sizes given in diameter</a:t>
            </a:r>
          </a:p>
          <a:p>
            <a:pPr lvl="1"/>
            <a:r>
              <a:rPr lang="en-US" altLang="en-US"/>
              <a:t>Quantity of pizza is based on the area which</a:t>
            </a:r>
            <a:br>
              <a:rPr lang="en-US" altLang="en-US"/>
            </a:br>
            <a:r>
              <a:rPr lang="en-US" altLang="en-US"/>
              <a:t>is proportional to the square of the radius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8D378997-45FE-4A87-A965-4CE5FA08991D}" type="slidenum">
              <a:rPr lang="en-US" altLang="en-US"/>
              <a:pPr/>
              <a:t>33</a:t>
            </a:fld>
            <a:endParaRPr lang="en-CA" altLang="en-US"/>
          </a:p>
        </p:txBody>
      </p:sp>
      <p:sp>
        <p:nvSpPr>
          <p:cNvPr id="77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772400" cy="1390650"/>
          </a:xfrm>
        </p:spPr>
        <p:txBody>
          <a:bodyPr/>
          <a:lstStyle/>
          <a:p>
            <a:pPr algn="ctr"/>
            <a:r>
              <a:rPr lang="en-US" altLang="en-US" sz="4800"/>
              <a:t>Buying Pizza</a:t>
            </a:r>
            <a:br>
              <a:rPr lang="en-US" altLang="en-US" sz="4800"/>
            </a:br>
            <a:r>
              <a:rPr lang="en-US" altLang="en-US" sz="4800"/>
              <a:t>Problem Definition</a:t>
            </a:r>
          </a:p>
        </p:txBody>
      </p:sp>
      <p:sp>
        <p:nvSpPr>
          <p:cNvPr id="77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Input:</a:t>
            </a:r>
          </a:p>
          <a:p>
            <a:pPr lvl="1"/>
            <a:r>
              <a:rPr lang="en-US" altLang="en-US"/>
              <a:t>Diameter of two sizes of pizza</a:t>
            </a:r>
          </a:p>
          <a:p>
            <a:pPr lvl="1"/>
            <a:r>
              <a:rPr lang="en-US" altLang="en-US"/>
              <a:t>Cost of the same two sizes of pizza</a:t>
            </a:r>
          </a:p>
          <a:p>
            <a:r>
              <a:rPr lang="en-US" altLang="en-US"/>
              <a:t>Output:</a:t>
            </a:r>
          </a:p>
          <a:p>
            <a:pPr lvl="1"/>
            <a:r>
              <a:rPr lang="en-US" altLang="en-US"/>
              <a:t>Cost per square inch for each size of pizza</a:t>
            </a:r>
          </a:p>
          <a:p>
            <a:pPr lvl="1"/>
            <a:r>
              <a:rPr lang="en-US" altLang="en-US"/>
              <a:t>Which size is the best buy</a:t>
            </a:r>
          </a:p>
          <a:p>
            <a:pPr lvl="2"/>
            <a:r>
              <a:rPr lang="en-US" altLang="en-US"/>
              <a:t>Based on lowest price per square inch</a:t>
            </a:r>
          </a:p>
          <a:p>
            <a:pPr lvl="2"/>
            <a:r>
              <a:rPr lang="en-US" altLang="en-US"/>
              <a:t>If cost per square inch is the same, the smaller size</a:t>
            </a:r>
            <a:br>
              <a:rPr lang="en-US" altLang="en-US"/>
            </a:br>
            <a:r>
              <a:rPr lang="en-US" altLang="en-US"/>
              <a:t>will be the better buy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CD495628-3A79-45B0-AAE5-226F54DB6774}" type="slidenum">
              <a:rPr lang="en-US" altLang="en-US"/>
              <a:pPr/>
              <a:t>34</a:t>
            </a:fld>
            <a:endParaRPr lang="en-CA" altLang="en-US"/>
          </a:p>
        </p:txBody>
      </p:sp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428750"/>
          </a:xfrm>
        </p:spPr>
        <p:txBody>
          <a:bodyPr/>
          <a:lstStyle/>
          <a:p>
            <a:pPr algn="ctr"/>
            <a:r>
              <a:rPr lang="en-US" altLang="en-US" sz="4800"/>
              <a:t>Buying Pizza</a:t>
            </a:r>
            <a:br>
              <a:rPr lang="en-US" altLang="en-US" sz="4800"/>
            </a:br>
            <a:r>
              <a:rPr lang="en-US" altLang="en-US" sz="4800"/>
              <a:t>Problem Analysis</a:t>
            </a:r>
          </a:p>
        </p:txBody>
      </p:sp>
      <p:sp>
        <p:nvSpPr>
          <p:cNvPr id="77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48675" cy="4953000"/>
          </a:xfrm>
        </p:spPr>
        <p:txBody>
          <a:bodyPr/>
          <a:lstStyle/>
          <a:p>
            <a:r>
              <a:rPr lang="en-US" altLang="en-US" sz="2800"/>
              <a:t>Subtask 1 </a:t>
            </a:r>
          </a:p>
          <a:p>
            <a:pPr lvl="1"/>
            <a:r>
              <a:rPr lang="en-US" altLang="en-US" sz="2400"/>
              <a:t>Get the input data for each size of pizza</a:t>
            </a:r>
          </a:p>
          <a:p>
            <a:r>
              <a:rPr lang="en-US" altLang="en-US" sz="2800"/>
              <a:t>Subtask 2</a:t>
            </a:r>
          </a:p>
          <a:p>
            <a:pPr lvl="1"/>
            <a:r>
              <a:rPr lang="en-US" altLang="en-US" sz="2400"/>
              <a:t>Compute price per inch for smaller pizza</a:t>
            </a:r>
          </a:p>
          <a:p>
            <a:r>
              <a:rPr lang="en-US" altLang="en-US" sz="2800"/>
              <a:t>Subtask 3</a:t>
            </a:r>
          </a:p>
          <a:p>
            <a:pPr lvl="1"/>
            <a:r>
              <a:rPr lang="en-US" altLang="en-US" sz="2400"/>
              <a:t>Compute price per inch for larger pizza</a:t>
            </a:r>
          </a:p>
          <a:p>
            <a:r>
              <a:rPr lang="en-US" altLang="en-US" sz="2800"/>
              <a:t>Subtask 4</a:t>
            </a:r>
          </a:p>
          <a:p>
            <a:pPr lvl="1"/>
            <a:r>
              <a:rPr lang="en-US" altLang="en-US" sz="2400"/>
              <a:t>Determine which size is the better buy</a:t>
            </a:r>
          </a:p>
          <a:p>
            <a:r>
              <a:rPr lang="en-US" altLang="en-US" sz="2800"/>
              <a:t>Subtask 5</a:t>
            </a:r>
          </a:p>
          <a:p>
            <a:pPr lvl="1"/>
            <a:r>
              <a:rPr lang="en-US" altLang="en-US" sz="2400"/>
              <a:t>Output the results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BCB13C99-6AEB-423E-8BD1-32DF6A3B01A0}" type="slidenum">
              <a:rPr lang="en-US" altLang="en-US"/>
              <a:pPr/>
              <a:t>35</a:t>
            </a:fld>
            <a:endParaRPr lang="en-CA" altLang="en-US"/>
          </a:p>
        </p:txBody>
      </p:sp>
      <p:sp>
        <p:nvSpPr>
          <p:cNvPr id="77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 algn="ctr"/>
            <a:r>
              <a:rPr lang="en-US" altLang="en-US" sz="4800"/>
              <a:t>Buying Pizza</a:t>
            </a:r>
            <a:br>
              <a:rPr lang="en-US" altLang="en-US" sz="4800"/>
            </a:br>
            <a:r>
              <a:rPr lang="en-US" altLang="en-US" sz="4800"/>
              <a:t>Function Analysis</a:t>
            </a:r>
          </a:p>
        </p:txBody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Subtask 2 and subtask 3 should be implemented</a:t>
            </a:r>
            <a:br>
              <a:rPr lang="en-US" altLang="en-US"/>
            </a:br>
            <a:r>
              <a:rPr lang="en-US" altLang="en-US"/>
              <a:t>as a single function because</a:t>
            </a:r>
          </a:p>
          <a:p>
            <a:pPr lvl="1"/>
            <a:r>
              <a:rPr lang="en-US" altLang="en-US"/>
              <a:t>Subtask 2 and subtask 3 are identical tasks</a:t>
            </a:r>
          </a:p>
          <a:p>
            <a:pPr lvl="2"/>
            <a:r>
              <a:rPr lang="en-US" altLang="en-US"/>
              <a:t>The calculation for subtask 3 is the same as the </a:t>
            </a:r>
            <a:br>
              <a:rPr lang="en-US" altLang="en-US"/>
            </a:br>
            <a:r>
              <a:rPr lang="en-US" altLang="en-US"/>
              <a:t>calculation for subtask 2 with different arguments</a:t>
            </a:r>
          </a:p>
          <a:p>
            <a:pPr lvl="1"/>
            <a:r>
              <a:rPr lang="en-US" altLang="en-US"/>
              <a:t>Subtask 2 and subtask 3 each return a single </a:t>
            </a:r>
            <a:br>
              <a:rPr lang="en-US" altLang="en-US"/>
            </a:br>
            <a:r>
              <a:rPr lang="en-US" altLang="en-US"/>
              <a:t>value</a:t>
            </a:r>
          </a:p>
          <a:p>
            <a:r>
              <a:rPr lang="en-US" altLang="en-US"/>
              <a:t>Choose an appropriate name for the function</a:t>
            </a:r>
          </a:p>
          <a:p>
            <a:pPr lvl="1"/>
            <a:r>
              <a:rPr lang="en-US" altLang="en-US"/>
              <a:t>We’ll use  </a:t>
            </a:r>
            <a:r>
              <a:rPr lang="en-US" altLang="en-US" b="1"/>
              <a:t>unitprice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6EB14E2F-4774-4FED-AA50-8730D581DB63}" type="slidenum">
              <a:rPr lang="en-US" altLang="en-US"/>
              <a:pPr/>
              <a:t>36</a:t>
            </a:fld>
            <a:endParaRPr lang="en-CA" altLang="en-US"/>
          </a:p>
        </p:txBody>
      </p:sp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 algn="ctr"/>
            <a:r>
              <a:rPr lang="en-US" altLang="en-US" sz="4800" b="1"/>
              <a:t>Buying Pizza</a:t>
            </a:r>
            <a:br>
              <a:rPr lang="en-US" altLang="en-US" sz="4800" b="1"/>
            </a:br>
            <a:r>
              <a:rPr lang="en-US" altLang="en-US" sz="4800" b="1"/>
              <a:t> unitprice Declaration</a:t>
            </a:r>
          </a:p>
        </p:txBody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double unitprice(int diameter, int double price);</a:t>
            </a:r>
            <a:br>
              <a:rPr lang="en-US" altLang="en-US"/>
            </a:br>
            <a:r>
              <a:rPr lang="en-US" altLang="en-US"/>
              <a:t>//Returns the price per square inch of a pizza</a:t>
            </a:r>
            <a:br>
              <a:rPr lang="en-US" altLang="en-US"/>
            </a:br>
            <a:r>
              <a:rPr lang="en-US" altLang="en-US"/>
              <a:t>//The formal parameter named diameter is the </a:t>
            </a:r>
            <a:br>
              <a:rPr lang="en-US" altLang="en-US"/>
            </a:br>
            <a:r>
              <a:rPr lang="en-US" altLang="en-US"/>
              <a:t>//diameter of the pizza in inches.  The formal </a:t>
            </a:r>
            <a:br>
              <a:rPr lang="en-US" altLang="en-US"/>
            </a:br>
            <a:r>
              <a:rPr lang="en-US" altLang="en-US"/>
              <a:t>// parameter named price is the price of the</a:t>
            </a:r>
            <a:br>
              <a:rPr lang="en-US" altLang="en-US"/>
            </a:br>
            <a:r>
              <a:rPr lang="en-US" altLang="en-US"/>
              <a:t>// pizza.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8913FF25-42CB-416C-AC57-AA4D7CC9DF61}" type="slidenum">
              <a:rPr lang="en-US" altLang="en-US"/>
              <a:pPr/>
              <a:t>37</a:t>
            </a:fld>
            <a:endParaRPr lang="en-CA" altLang="en-US"/>
          </a:p>
        </p:txBody>
      </p:sp>
      <p:sp>
        <p:nvSpPr>
          <p:cNvPr id="78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 algn="ctr"/>
            <a:r>
              <a:rPr lang="en-US" altLang="en-US" sz="4800"/>
              <a:t>Buying Pizza</a:t>
            </a:r>
            <a:br>
              <a:rPr lang="en-US" altLang="en-US" sz="4800"/>
            </a:br>
            <a:r>
              <a:rPr lang="en-US" altLang="en-US" sz="4800"/>
              <a:t>Algorithm Design</a:t>
            </a:r>
          </a:p>
        </p:txBody>
      </p:sp>
      <p:sp>
        <p:nvSpPr>
          <p:cNvPr id="78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Subtask 1</a:t>
            </a:r>
          </a:p>
          <a:p>
            <a:pPr lvl="1"/>
            <a:r>
              <a:rPr lang="en-US" altLang="en-US"/>
              <a:t>Ask for the input values and store them in variables</a:t>
            </a:r>
          </a:p>
          <a:p>
            <a:pPr lvl="2">
              <a:buFont typeface="Wingdings" panose="05000000000000000000" pitchFamily="2" charset="2"/>
              <a:buNone/>
            </a:pPr>
            <a:r>
              <a:rPr lang="en-US" altLang="en-US"/>
              <a:t>	diameter_small	diameter_large</a:t>
            </a:r>
            <a:br>
              <a:rPr lang="en-US" altLang="en-US"/>
            </a:br>
            <a:r>
              <a:rPr lang="en-US" altLang="en-US"/>
              <a:t>price_small		price_large</a:t>
            </a:r>
          </a:p>
          <a:p>
            <a:r>
              <a:rPr lang="en-US" altLang="en-US"/>
              <a:t>Subtask 4</a:t>
            </a:r>
          </a:p>
          <a:p>
            <a:pPr lvl="1"/>
            <a:r>
              <a:rPr lang="en-US" altLang="en-US"/>
              <a:t>Compare cost per square inch of the two pizzas using</a:t>
            </a:r>
            <a:br>
              <a:rPr lang="en-US" altLang="en-US"/>
            </a:br>
            <a:r>
              <a:rPr lang="en-US" altLang="en-US"/>
              <a:t>the less than operator </a:t>
            </a:r>
          </a:p>
          <a:p>
            <a:r>
              <a:rPr lang="en-US" altLang="en-US"/>
              <a:t>Subtask 5</a:t>
            </a:r>
          </a:p>
          <a:p>
            <a:pPr lvl="1"/>
            <a:r>
              <a:rPr lang="en-US" altLang="en-US"/>
              <a:t>Standard output of the results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CEA421FC-1D80-4A28-8F31-989DBFE3210C}" type="slidenum">
              <a:rPr lang="en-US" altLang="en-US"/>
              <a:pPr/>
              <a:t>38</a:t>
            </a:fld>
            <a:endParaRPr lang="en-CA" altLang="en-US"/>
          </a:p>
        </p:txBody>
      </p:sp>
      <p:sp>
        <p:nvSpPr>
          <p:cNvPr id="78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 algn="ctr"/>
            <a:r>
              <a:rPr lang="en-US" altLang="en-US" sz="4800"/>
              <a:t>Buying Pizza</a:t>
            </a:r>
            <a:br>
              <a:rPr lang="en-US" altLang="en-US" sz="4800"/>
            </a:br>
            <a:r>
              <a:rPr lang="en-US" altLang="en-US" sz="4800"/>
              <a:t>unitprice Algorithm</a:t>
            </a:r>
          </a:p>
        </p:txBody>
      </p:sp>
      <p:sp>
        <p:nvSpPr>
          <p:cNvPr id="783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 sz="2800"/>
          </a:p>
          <a:p>
            <a:r>
              <a:rPr lang="en-US" altLang="en-US" sz="2800"/>
              <a:t>Subtasks 2 and 3 are implemented as calls to</a:t>
            </a:r>
            <a:br>
              <a:rPr lang="en-US" altLang="en-US" sz="2800"/>
            </a:br>
            <a:r>
              <a:rPr lang="en-US" altLang="en-US" sz="2800"/>
              <a:t>function unitprice</a:t>
            </a:r>
          </a:p>
          <a:p>
            <a:r>
              <a:rPr lang="en-US" altLang="en-US" sz="2800"/>
              <a:t>unitprice algorithm</a:t>
            </a:r>
          </a:p>
          <a:p>
            <a:pPr lvl="1"/>
            <a:r>
              <a:rPr lang="en-US" altLang="en-US" sz="2400"/>
              <a:t>Compute the radius of the pizza</a:t>
            </a:r>
          </a:p>
          <a:p>
            <a:pPr lvl="1"/>
            <a:r>
              <a:rPr lang="en-US" altLang="en-US" sz="2400"/>
              <a:t>Computer the area of the pizza using </a:t>
            </a:r>
          </a:p>
          <a:p>
            <a:pPr lvl="1"/>
            <a:r>
              <a:rPr lang="en-US" altLang="en-US" sz="2400"/>
              <a:t>Return the value of  (price / area)</a:t>
            </a:r>
          </a:p>
        </p:txBody>
      </p:sp>
      <p:graphicFrame>
        <p:nvGraphicFramePr>
          <p:cNvPr id="78336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6008688" y="3265488"/>
          <a:ext cx="944562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3367" name="Equation" r:id="rId3" imgW="393480" imgH="279360" progId="Equation.3">
                  <p:embed/>
                </p:oleObj>
              </mc:Choice>
              <mc:Fallback>
                <p:oleObj name="Equation" r:id="rId3" imgW="393480" imgH="2793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8688" y="3265488"/>
                        <a:ext cx="944562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CE6E8407-25BD-4CF8-90A7-3E33E3A58FDE}" type="slidenum">
              <a:rPr lang="en-US" altLang="en-US"/>
              <a:pPr/>
              <a:t>39</a:t>
            </a:fld>
            <a:endParaRPr lang="en-CA" altLang="en-US"/>
          </a:p>
        </p:txBody>
      </p:sp>
      <p:sp>
        <p:nvSpPr>
          <p:cNvPr id="78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 algn="ctr"/>
            <a:r>
              <a:rPr lang="en-US" altLang="en-US" sz="4800"/>
              <a:t>Buying Pizza</a:t>
            </a:r>
            <a:br>
              <a:rPr lang="en-US" altLang="en-US" sz="4800"/>
            </a:br>
            <a:r>
              <a:rPr lang="en-US" altLang="en-US" sz="4800"/>
              <a:t>unitprice Pseudocode</a:t>
            </a:r>
          </a:p>
        </p:txBody>
      </p:sp>
      <p:sp>
        <p:nvSpPr>
          <p:cNvPr id="78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Pseudocode</a:t>
            </a:r>
          </a:p>
          <a:p>
            <a:pPr lvl="1"/>
            <a:r>
              <a:rPr lang="en-US" altLang="en-US" sz="2400"/>
              <a:t>Mixture of C++ and english</a:t>
            </a:r>
          </a:p>
          <a:p>
            <a:pPr lvl="1"/>
            <a:r>
              <a:rPr lang="en-US" altLang="en-US" sz="2400"/>
              <a:t>Allows us to make the algorithm more precise without</a:t>
            </a:r>
            <a:br>
              <a:rPr lang="en-US" altLang="en-US" sz="2400"/>
            </a:br>
            <a:r>
              <a:rPr lang="en-US" altLang="en-US" sz="2400"/>
              <a:t>worrying about the details of C++ syntax</a:t>
            </a:r>
            <a:br>
              <a:rPr lang="en-US" altLang="en-US" sz="2400"/>
            </a:br>
            <a:endParaRPr lang="en-US" altLang="en-US" sz="2400"/>
          </a:p>
          <a:p>
            <a:r>
              <a:rPr lang="en-US" altLang="en-US" sz="2800"/>
              <a:t>unitprice pseudocode</a:t>
            </a:r>
          </a:p>
          <a:p>
            <a:pPr lvl="1"/>
            <a:r>
              <a:rPr lang="en-US" altLang="en-US" sz="2400"/>
              <a:t>radius = one half of diameter;</a:t>
            </a:r>
            <a:br>
              <a:rPr lang="en-US" altLang="en-US" sz="2400"/>
            </a:br>
            <a:r>
              <a:rPr lang="en-US" altLang="en-US" sz="2400"/>
              <a:t>area = </a:t>
            </a:r>
            <a:r>
              <a:rPr lang="en-US" altLang="en-US"/>
              <a:t>π </a:t>
            </a:r>
            <a:r>
              <a:rPr lang="en-US" altLang="en-US" sz="2400"/>
              <a:t>* radius * radius</a:t>
            </a:r>
            <a:br>
              <a:rPr lang="en-US" altLang="en-US" sz="2400"/>
            </a:br>
            <a:r>
              <a:rPr lang="en-US" altLang="en-US" sz="2400" i="1"/>
              <a:t>return</a:t>
            </a:r>
            <a:r>
              <a:rPr lang="en-US" altLang="en-US" sz="2400"/>
              <a:t> (price / area)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A4D416C4-A77B-44F7-8E78-0A7308246513}" type="slidenum">
              <a:rPr lang="en-US" altLang="en-US"/>
              <a:pPr/>
              <a:t>4</a:t>
            </a:fld>
            <a:endParaRPr lang="en-CA" altLang="en-US"/>
          </a:p>
        </p:txBody>
      </p:sp>
      <p:sp>
        <p:nvSpPr>
          <p:cNvPr id="70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Top Down Design</a:t>
            </a:r>
          </a:p>
        </p:txBody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48675" cy="501015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CC000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To write a program</a:t>
            </a:r>
          </a:p>
          <a:p>
            <a:pPr lvl="1">
              <a:lnSpc>
                <a:spcPct val="90000"/>
              </a:lnSpc>
              <a:buClr>
                <a:srgbClr val="CC000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Develop the algorithm that the program will use</a:t>
            </a:r>
          </a:p>
          <a:p>
            <a:pPr lvl="1">
              <a:lnSpc>
                <a:spcPct val="90000"/>
              </a:lnSpc>
              <a:buClr>
                <a:srgbClr val="CC000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Translate the algorithm into the programming</a:t>
            </a:r>
            <a:b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language </a:t>
            </a:r>
            <a:b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CC000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Top Down Design </a:t>
            </a:r>
            <a:b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altLang="en-US" sz="2800">
                <a:latin typeface="Arial" panose="020B0604020202020204" pitchFamily="34" charset="0"/>
                <a:cs typeface="Times New Roman" panose="02020603050405020304" pitchFamily="18" charset="0"/>
              </a:rPr>
              <a:t>(also called stepwise refinement)</a:t>
            </a:r>
          </a:p>
          <a:p>
            <a:pPr lvl="1">
              <a:lnSpc>
                <a:spcPct val="90000"/>
              </a:lnSpc>
              <a:buClr>
                <a:srgbClr val="CC000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Break the algorithm into subtasks</a:t>
            </a:r>
          </a:p>
          <a:p>
            <a:pPr lvl="1">
              <a:lnSpc>
                <a:spcPct val="90000"/>
              </a:lnSpc>
              <a:buClr>
                <a:srgbClr val="CC000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Break each subtask into smaller subtasks</a:t>
            </a:r>
          </a:p>
          <a:p>
            <a:pPr lvl="1">
              <a:lnSpc>
                <a:spcPct val="90000"/>
              </a:lnSpc>
              <a:buClr>
                <a:srgbClr val="CC000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Eventually the smaller subtasks are</a:t>
            </a:r>
            <a:r>
              <a:rPr lang="en-US" altLang="en-US" i="1">
                <a:latin typeface="Arial" panose="020B0604020202020204" pitchFamily="34" charset="0"/>
                <a:cs typeface="Times New Roman" panose="02020603050405020304" pitchFamily="18" charset="0"/>
              </a:rPr>
              <a:t> trivial </a:t>
            </a:r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 to </a:t>
            </a:r>
            <a:b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implement in the programming language</a:t>
            </a:r>
          </a:p>
        </p:txBody>
      </p:sp>
      <p:sp>
        <p:nvSpPr>
          <p:cNvPr id="705540" name="Text Box 4"/>
          <p:cNvSpPr txBox="1">
            <a:spLocks noChangeArrowheads="1"/>
          </p:cNvSpPr>
          <p:nvPr/>
        </p:nvSpPr>
        <p:spPr bwMode="auto">
          <a:xfrm>
            <a:off x="8464550" y="0"/>
            <a:ext cx="679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BE1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3.1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4AD5687-CE4A-474F-8063-7291CCC30064}" type="slidenum">
              <a:rPr lang="en-US" altLang="en-US"/>
              <a:pPr/>
              <a:t>40</a:t>
            </a:fld>
            <a:endParaRPr lang="en-CA" altLang="en-US"/>
          </a:p>
        </p:txBody>
      </p:sp>
      <p:sp>
        <p:nvSpPr>
          <p:cNvPr id="78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772400" cy="1428750"/>
          </a:xfrm>
        </p:spPr>
        <p:txBody>
          <a:bodyPr/>
          <a:lstStyle/>
          <a:p>
            <a:pPr algn="ctr"/>
            <a:r>
              <a:rPr lang="en-US" altLang="en-US" sz="4800"/>
              <a:t>Buying Pizza</a:t>
            </a:r>
            <a:br>
              <a:rPr lang="en-US" altLang="en-US" sz="4800"/>
            </a:br>
            <a:r>
              <a:rPr lang="en-US" altLang="en-US" sz="4800"/>
              <a:t>The Calls of  unitprice</a:t>
            </a:r>
            <a:r>
              <a:rPr lang="en-US" altLang="en-US" sz="5400"/>
              <a:t>	</a:t>
            </a:r>
          </a:p>
        </p:txBody>
      </p:sp>
      <p:sp>
        <p:nvSpPr>
          <p:cNvPr id="78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Main part of the program implements calls </a:t>
            </a:r>
            <a:br>
              <a:rPr lang="en-US" altLang="en-US"/>
            </a:br>
            <a:r>
              <a:rPr lang="en-US" altLang="en-US"/>
              <a:t>of unitprice as</a:t>
            </a:r>
          </a:p>
          <a:p>
            <a:pPr lvl="1"/>
            <a:r>
              <a:rPr lang="en-US" altLang="en-US" sz="2400"/>
              <a:t>double unit_price_small, unit_price_large;</a:t>
            </a:r>
            <a:br>
              <a:rPr lang="en-US" altLang="en-US" sz="2400"/>
            </a:br>
            <a:r>
              <a:rPr lang="en-US" altLang="en-US" sz="2400"/>
              <a:t>unit_price_small = unitprice(diameter_small, price_small);</a:t>
            </a:r>
            <a:br>
              <a:rPr lang="en-US" altLang="en-US" sz="2400"/>
            </a:br>
            <a:r>
              <a:rPr lang="en-US" altLang="en-US" sz="2400"/>
              <a:t>unit_price_large = unitprice(diameter_large, price_large);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A2E5DB52-B77D-440E-BCE2-6EB66611175C}" type="slidenum">
              <a:rPr lang="en-US" altLang="en-US"/>
              <a:pPr/>
              <a:t>41</a:t>
            </a:fld>
            <a:endParaRPr lang="en-CA" altLang="en-US"/>
          </a:p>
        </p:txBody>
      </p:sp>
      <p:sp>
        <p:nvSpPr>
          <p:cNvPr id="78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772400" cy="1447800"/>
          </a:xfrm>
        </p:spPr>
        <p:txBody>
          <a:bodyPr/>
          <a:lstStyle/>
          <a:p>
            <a:pPr algn="ctr"/>
            <a:r>
              <a:rPr lang="en-US" altLang="en-US" sz="4800"/>
              <a:t>Buying Pizza</a:t>
            </a:r>
            <a:br>
              <a:rPr lang="en-US" altLang="en-US" sz="4800"/>
            </a:br>
            <a:r>
              <a:rPr lang="en-US" altLang="en-US" sz="4800"/>
              <a:t>First try at unitprice</a:t>
            </a:r>
          </a:p>
        </p:txBody>
      </p:sp>
      <p:sp>
        <p:nvSpPr>
          <p:cNvPr id="78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double unitprice (int diameter, double price)</a:t>
            </a:r>
            <a:br>
              <a:rPr lang="en-US" altLang="en-US"/>
            </a:br>
            <a:r>
              <a:rPr lang="en-US" altLang="en-US"/>
              <a:t>{</a:t>
            </a:r>
            <a:br>
              <a:rPr lang="en-US" altLang="en-US"/>
            </a:br>
            <a:r>
              <a:rPr lang="en-US" altLang="en-US"/>
              <a:t>     const double PI = 3.14159;</a:t>
            </a:r>
            <a:br>
              <a:rPr lang="en-US" altLang="en-US"/>
            </a:br>
            <a:r>
              <a:rPr lang="en-US" altLang="en-US"/>
              <a:t>     double radius, area;</a:t>
            </a:r>
            <a:br>
              <a:rPr lang="en-US" altLang="en-US"/>
            </a:br>
            <a:r>
              <a:rPr lang="en-US" altLang="en-US"/>
              <a:t>     </a:t>
            </a:r>
            <a:br>
              <a:rPr lang="en-US" altLang="en-US"/>
            </a:br>
            <a:r>
              <a:rPr lang="en-US" altLang="en-US"/>
              <a:t>      radius = diameter / 2;</a:t>
            </a:r>
            <a:br>
              <a:rPr lang="en-US" altLang="en-US"/>
            </a:br>
            <a:r>
              <a:rPr lang="en-US" altLang="en-US"/>
              <a:t>      area = PI * radius * radius;</a:t>
            </a:r>
            <a:br>
              <a:rPr lang="en-US" altLang="en-US"/>
            </a:br>
            <a:r>
              <a:rPr lang="en-US" altLang="en-US"/>
              <a:t>      return (price / area);</a:t>
            </a:r>
            <a:br>
              <a:rPr lang="en-US" altLang="en-US"/>
            </a:br>
            <a:r>
              <a:rPr lang="en-US" altLang="en-US"/>
              <a:t>}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Oops!  Radius should include the fractional part</a:t>
            </a:r>
            <a:endParaRPr lang="en-US" altLang="en-US" sz="32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4A72EB1B-C733-49CB-97E2-E3CBAEF3ED19}" type="slidenum">
              <a:rPr lang="en-US" altLang="en-US"/>
              <a:pPr/>
              <a:t>42</a:t>
            </a:fld>
            <a:endParaRPr lang="en-CA" altLang="en-US"/>
          </a:p>
        </p:txBody>
      </p:sp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772400" cy="1447800"/>
          </a:xfrm>
        </p:spPr>
        <p:txBody>
          <a:bodyPr/>
          <a:lstStyle/>
          <a:p>
            <a:pPr algn="ctr"/>
            <a:r>
              <a:rPr lang="en-US" altLang="en-US" sz="4800"/>
              <a:t>Buying Pizza</a:t>
            </a:r>
            <a:br>
              <a:rPr lang="en-US" altLang="en-US" sz="4800"/>
            </a:br>
            <a:r>
              <a:rPr lang="en-US" altLang="en-US" sz="4800"/>
              <a:t>Second try at unitprice</a:t>
            </a:r>
          </a:p>
        </p:txBody>
      </p:sp>
      <p:sp>
        <p:nvSpPr>
          <p:cNvPr id="79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double unitprice (int diameter, double price)</a:t>
            </a:r>
            <a:br>
              <a:rPr lang="en-US" altLang="en-US" sz="2800"/>
            </a:br>
            <a:r>
              <a:rPr lang="en-US" altLang="en-US" sz="2800"/>
              <a:t>{</a:t>
            </a:r>
            <a:br>
              <a:rPr lang="en-US" altLang="en-US" sz="2800"/>
            </a:br>
            <a:r>
              <a:rPr lang="en-US" altLang="en-US" sz="2800"/>
              <a:t>     const double PI = 3.14159;</a:t>
            </a:r>
            <a:br>
              <a:rPr lang="en-US" altLang="en-US" sz="2800"/>
            </a:br>
            <a:r>
              <a:rPr lang="en-US" altLang="en-US" sz="2800"/>
              <a:t>     double radius, area;</a:t>
            </a:r>
            <a:br>
              <a:rPr lang="en-US" altLang="en-US" sz="2800"/>
            </a:br>
            <a:r>
              <a:rPr lang="en-US" altLang="en-US" sz="2800"/>
              <a:t>     </a:t>
            </a:r>
            <a:br>
              <a:rPr lang="en-US" altLang="en-US" sz="2800"/>
            </a:br>
            <a:r>
              <a:rPr lang="en-US" altLang="en-US" sz="2800"/>
              <a:t>      radius = diameter / </a:t>
            </a:r>
            <a:r>
              <a:rPr lang="en-US" altLang="en-US" sz="2800" b="1">
                <a:solidFill>
                  <a:schemeClr val="hlink"/>
                </a:solidFill>
              </a:rPr>
              <a:t>static_cast&lt;double&gt;(2)</a:t>
            </a:r>
            <a:r>
              <a:rPr lang="en-US" altLang="en-US" sz="2800"/>
              <a:t> ;</a:t>
            </a:r>
            <a:br>
              <a:rPr lang="en-US" altLang="en-US" sz="2800"/>
            </a:br>
            <a:r>
              <a:rPr lang="en-US" altLang="en-US" sz="2800"/>
              <a:t>      area = PI * radius * radius;</a:t>
            </a:r>
            <a:br>
              <a:rPr lang="en-US" altLang="en-US" sz="2800"/>
            </a:br>
            <a:r>
              <a:rPr lang="en-US" altLang="en-US" sz="2800"/>
              <a:t>      return (price / area);</a:t>
            </a:r>
            <a:br>
              <a:rPr lang="en-US" altLang="en-US" sz="2800"/>
            </a:br>
            <a:r>
              <a:rPr lang="en-US" altLang="en-US" sz="2800"/>
              <a:t>}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Now radius will include fractional parts</a:t>
            </a:r>
          </a:p>
          <a:p>
            <a:pPr lvl="2">
              <a:lnSpc>
                <a:spcPct val="90000"/>
              </a:lnSpc>
            </a:pPr>
            <a:r>
              <a:rPr lang="en-US" altLang="en-US" sz="2000"/>
              <a:t>radius = diameter / </a:t>
            </a:r>
            <a:r>
              <a:rPr lang="en-US" altLang="en-US" sz="2000" b="1">
                <a:solidFill>
                  <a:schemeClr val="hlink"/>
                </a:solidFill>
              </a:rPr>
              <a:t>2.0</a:t>
            </a:r>
            <a:r>
              <a:rPr lang="en-US" altLang="en-US" sz="2000"/>
              <a:t> ;     // This would also work</a:t>
            </a:r>
          </a:p>
          <a:p>
            <a:pPr>
              <a:lnSpc>
                <a:spcPct val="90000"/>
              </a:lnSpc>
            </a:pPr>
            <a:endParaRPr lang="en-US" altLang="en-US"/>
          </a:p>
        </p:txBody>
      </p:sp>
      <p:sp>
        <p:nvSpPr>
          <p:cNvPr id="791556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645150" y="3989388"/>
            <a:ext cx="2589213" cy="528637"/>
          </a:xfrm>
          <a:prstGeom prst="rect">
            <a:avLst/>
          </a:prstGeom>
          <a:solidFill>
            <a:srgbClr val="F8BE1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Display 3.9 (1)</a:t>
            </a:r>
          </a:p>
        </p:txBody>
      </p:sp>
      <p:sp>
        <p:nvSpPr>
          <p:cNvPr id="791557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645150" y="4560888"/>
            <a:ext cx="2589213" cy="528637"/>
          </a:xfrm>
          <a:prstGeom prst="rect">
            <a:avLst/>
          </a:prstGeom>
          <a:solidFill>
            <a:srgbClr val="F8BE1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Display 3.9 (2)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1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1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1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1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91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91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1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91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556" grpId="0" animBg="1"/>
      <p:bldP spid="791556" grpId="1" animBg="1"/>
      <p:bldP spid="791557" grpId="0" animBg="1"/>
      <p:bldP spid="791557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527D16E2-27FC-4176-B372-A859B55FA460}" type="slidenum">
              <a:rPr lang="en-US" altLang="en-US"/>
              <a:pPr/>
              <a:t>43</a:t>
            </a:fld>
            <a:endParaRPr lang="en-CA" altLang="en-US"/>
          </a:p>
        </p:txBody>
      </p:sp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Program Testing</a:t>
            </a:r>
          </a:p>
        </p:txBody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48675" cy="50101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Programs that compile and run can still </a:t>
            </a:r>
            <a:br>
              <a:rPr lang="en-US" altLang="en-US"/>
            </a:br>
            <a:r>
              <a:rPr lang="en-US" altLang="en-US"/>
              <a:t>produce errors</a:t>
            </a:r>
          </a:p>
          <a:p>
            <a:pPr>
              <a:lnSpc>
                <a:spcPct val="90000"/>
              </a:lnSpc>
            </a:pPr>
            <a:r>
              <a:rPr lang="en-US" altLang="en-US"/>
              <a:t>Testing increases confidence that the program</a:t>
            </a:r>
            <a:br>
              <a:rPr lang="en-US" altLang="en-US"/>
            </a:br>
            <a:r>
              <a:rPr lang="en-US" altLang="en-US"/>
              <a:t>works correctly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Run the program with data that has known output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You may have determined this output with pencil and paper</a:t>
            </a:r>
            <a:br>
              <a:rPr lang="en-US" altLang="en-US"/>
            </a:br>
            <a:r>
              <a:rPr lang="en-US" altLang="en-US"/>
              <a:t>or a calculator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Run the program on several different sets of data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Your first set of data may produce correct results in</a:t>
            </a:r>
            <a:br>
              <a:rPr lang="en-US" altLang="en-US"/>
            </a:br>
            <a:r>
              <a:rPr lang="en-US" altLang="en-US"/>
              <a:t>spite of a logical error in the code</a:t>
            </a:r>
          </a:p>
          <a:p>
            <a:pPr lvl="3">
              <a:lnSpc>
                <a:spcPct val="90000"/>
              </a:lnSpc>
            </a:pPr>
            <a:r>
              <a:rPr lang="en-US" altLang="en-US"/>
              <a:t>Remember the integer division problem?  If there is no fractional </a:t>
            </a:r>
            <a:br>
              <a:rPr lang="en-US" altLang="en-US"/>
            </a:br>
            <a:r>
              <a:rPr lang="en-US" altLang="en-US"/>
              <a:t>remainder,  integer division will give apparently correct results</a:t>
            </a:r>
          </a:p>
          <a:p>
            <a:pPr lvl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543577C1-E56C-4140-B95C-AE770ABA6429}" type="slidenum">
              <a:rPr lang="en-US" altLang="en-US"/>
              <a:pPr/>
              <a:t>44</a:t>
            </a:fld>
            <a:endParaRPr lang="en-CA" altLang="en-US"/>
          </a:p>
        </p:txBody>
      </p:sp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Use Pseudocode</a:t>
            </a:r>
          </a:p>
        </p:txBody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Pseudocode is a mixture of English and the </a:t>
            </a:r>
            <a:br>
              <a:rPr lang="en-US" altLang="en-US"/>
            </a:br>
            <a:r>
              <a:rPr lang="en-US" altLang="en-US"/>
              <a:t>programming language in use</a:t>
            </a:r>
          </a:p>
          <a:p>
            <a:r>
              <a:rPr lang="en-US" altLang="en-US"/>
              <a:t>Pseudocode simplifies algorithm design by </a:t>
            </a:r>
            <a:br>
              <a:rPr lang="en-US" altLang="en-US"/>
            </a:br>
            <a:r>
              <a:rPr lang="en-US" altLang="en-US"/>
              <a:t>allowing you to ignore the specific syntax of </a:t>
            </a:r>
            <a:br>
              <a:rPr lang="en-US" altLang="en-US"/>
            </a:br>
            <a:r>
              <a:rPr lang="en-US" altLang="en-US"/>
              <a:t>the programming language as you work out </a:t>
            </a:r>
            <a:br>
              <a:rPr lang="en-US" altLang="en-US"/>
            </a:br>
            <a:r>
              <a:rPr lang="en-US" altLang="en-US"/>
              <a:t>the details of the algorithm</a:t>
            </a:r>
          </a:p>
          <a:p>
            <a:pPr lvl="1"/>
            <a:r>
              <a:rPr lang="en-US" altLang="en-US"/>
              <a:t>If the step is obvious, use C++</a:t>
            </a:r>
          </a:p>
          <a:p>
            <a:pPr lvl="1"/>
            <a:r>
              <a:rPr lang="en-US" altLang="en-US"/>
              <a:t>If the step is difficult to express in C++, use English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4516DD72-6823-4F4D-9950-22EB091DDB12}" type="slidenum">
              <a:rPr lang="en-US" altLang="en-US"/>
              <a:pPr/>
              <a:t>45</a:t>
            </a:fld>
            <a:endParaRPr lang="en-CA" altLang="en-US"/>
          </a:p>
        </p:txBody>
      </p:sp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Section 3.4 Conclusion</a:t>
            </a:r>
          </a:p>
        </p:txBody>
      </p:sp>
      <p:sp>
        <p:nvSpPr>
          <p:cNvPr id="79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Can you</a:t>
            </a:r>
          </a:p>
          <a:p>
            <a:pPr lvl="1"/>
            <a:r>
              <a:rPr lang="en-US" altLang="en-US"/>
              <a:t>Describe the purpose of the comment that </a:t>
            </a:r>
            <a:br>
              <a:rPr lang="en-US" altLang="en-US"/>
            </a:br>
            <a:r>
              <a:rPr lang="en-US" altLang="en-US"/>
              <a:t>accompanies a function declaration?</a:t>
            </a:r>
          </a:p>
          <a:p>
            <a:pPr lvl="1"/>
            <a:r>
              <a:rPr lang="en-US" altLang="en-US"/>
              <a:t>Describe what it means to say a programmer should</a:t>
            </a:r>
            <a:br>
              <a:rPr lang="en-US" altLang="en-US"/>
            </a:br>
            <a:r>
              <a:rPr lang="en-US" altLang="en-US"/>
              <a:t>be able to treat a function as a black box?</a:t>
            </a:r>
          </a:p>
          <a:p>
            <a:pPr lvl="1"/>
            <a:r>
              <a:rPr lang="en-US" altLang="en-US"/>
              <a:t>Describe what it means for two functions to be </a:t>
            </a:r>
            <a:br>
              <a:rPr lang="en-US" altLang="en-US"/>
            </a:br>
            <a:r>
              <a:rPr lang="en-US" altLang="en-US"/>
              <a:t>black box equivalent?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2C33B3C3-F2DB-4711-A036-85A70879A027}" type="slidenum">
              <a:rPr lang="en-US" altLang="en-US"/>
              <a:pPr/>
              <a:t>46</a:t>
            </a:fld>
            <a:endParaRPr lang="en-CA" altLang="en-US"/>
          </a:p>
        </p:txBody>
      </p:sp>
      <p:sp>
        <p:nvSpPr>
          <p:cNvPr id="71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 algn="ctr"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Local Variables</a:t>
            </a:r>
          </a:p>
        </p:txBody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48675" cy="4953000"/>
          </a:xfrm>
        </p:spPr>
        <p:txBody>
          <a:bodyPr/>
          <a:lstStyle/>
          <a:p>
            <a:r>
              <a:rPr lang="en-US" altLang="en-US"/>
              <a:t>Variables declared in a function:</a:t>
            </a:r>
          </a:p>
          <a:p>
            <a:pPr lvl="1"/>
            <a:r>
              <a:rPr lang="en-US" altLang="en-US"/>
              <a:t>Are </a:t>
            </a:r>
            <a:r>
              <a:rPr lang="en-US" altLang="en-US" b="1">
                <a:solidFill>
                  <a:schemeClr val="tx2"/>
                </a:solidFill>
              </a:rPr>
              <a:t>local</a:t>
            </a:r>
            <a:r>
              <a:rPr lang="en-US" altLang="en-US"/>
              <a:t> to that function, they cannot be used </a:t>
            </a:r>
            <a:br>
              <a:rPr lang="en-US" altLang="en-US"/>
            </a:br>
            <a:r>
              <a:rPr lang="en-US" altLang="en-US"/>
              <a:t>from outside the function</a:t>
            </a:r>
          </a:p>
          <a:p>
            <a:pPr lvl="1"/>
            <a:r>
              <a:rPr lang="en-US" altLang="en-US"/>
              <a:t>Have the function as their </a:t>
            </a:r>
            <a:r>
              <a:rPr lang="en-US" altLang="en-US" b="1">
                <a:solidFill>
                  <a:schemeClr val="tx2"/>
                </a:solidFill>
              </a:rPr>
              <a:t>scope</a:t>
            </a:r>
            <a:endParaRPr lang="en-US" altLang="en-US"/>
          </a:p>
          <a:p>
            <a:r>
              <a:rPr lang="en-US" altLang="en-US"/>
              <a:t>Variables declared in the main part of a </a:t>
            </a:r>
            <a:br>
              <a:rPr lang="en-US" altLang="en-US"/>
            </a:br>
            <a:r>
              <a:rPr lang="en-US" altLang="en-US"/>
              <a:t>program:</a:t>
            </a:r>
          </a:p>
          <a:p>
            <a:pPr lvl="1"/>
            <a:r>
              <a:rPr lang="en-US" altLang="en-US"/>
              <a:t>Are local to the main part of the program, they </a:t>
            </a:r>
            <a:br>
              <a:rPr lang="en-US" altLang="en-US"/>
            </a:br>
            <a:r>
              <a:rPr lang="en-US" altLang="en-US"/>
              <a:t>cannot be used from outside the main part</a:t>
            </a:r>
          </a:p>
          <a:p>
            <a:pPr lvl="1"/>
            <a:r>
              <a:rPr lang="en-US" altLang="en-US"/>
              <a:t>Have the main part as their scope</a:t>
            </a:r>
          </a:p>
          <a:p>
            <a:endParaRPr lang="en-US" altLang="en-US"/>
          </a:p>
        </p:txBody>
      </p:sp>
      <p:sp>
        <p:nvSpPr>
          <p:cNvPr id="712708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080125" y="5532438"/>
            <a:ext cx="2787650" cy="528637"/>
          </a:xfrm>
          <a:prstGeom prst="rect">
            <a:avLst/>
          </a:prstGeom>
          <a:solidFill>
            <a:srgbClr val="F8BE1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Display 3.10 (1)</a:t>
            </a:r>
          </a:p>
        </p:txBody>
      </p:sp>
      <p:sp>
        <p:nvSpPr>
          <p:cNvPr id="712709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080125" y="6065838"/>
            <a:ext cx="2787650" cy="528637"/>
          </a:xfrm>
          <a:prstGeom prst="rect">
            <a:avLst/>
          </a:prstGeom>
          <a:solidFill>
            <a:srgbClr val="F8BE1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Display 3.10 (2)</a:t>
            </a:r>
          </a:p>
        </p:txBody>
      </p:sp>
      <p:sp>
        <p:nvSpPr>
          <p:cNvPr id="712710" name="Text Box 6"/>
          <p:cNvSpPr txBox="1">
            <a:spLocks noChangeArrowheads="1"/>
          </p:cNvSpPr>
          <p:nvPr/>
        </p:nvSpPr>
        <p:spPr bwMode="auto">
          <a:xfrm>
            <a:off x="8464550" y="0"/>
            <a:ext cx="679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BE1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3.5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08" grpId="0" animBg="1"/>
      <p:bldP spid="71270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C57ECA07-102C-405C-AF03-4B24006227C0}" type="slidenum">
              <a:rPr lang="en-US" altLang="en-US"/>
              <a:pPr/>
              <a:t>47</a:t>
            </a:fld>
            <a:endParaRPr lang="en-CA" altLang="en-US"/>
          </a:p>
        </p:txBody>
      </p:sp>
      <p:sp>
        <p:nvSpPr>
          <p:cNvPr id="79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Global Constants</a:t>
            </a:r>
          </a:p>
        </p:txBody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48675" cy="4991100"/>
          </a:xfrm>
        </p:spPr>
        <p:txBody>
          <a:bodyPr/>
          <a:lstStyle/>
          <a:p>
            <a:r>
              <a:rPr lang="en-US" altLang="en-US" sz="2800"/>
              <a:t>Global Named Constant</a:t>
            </a:r>
          </a:p>
          <a:p>
            <a:pPr lvl="1"/>
            <a:r>
              <a:rPr lang="en-US" altLang="en-US" sz="2400"/>
              <a:t>Available to more than one function as well as the</a:t>
            </a:r>
            <a:br>
              <a:rPr lang="en-US" altLang="en-US" sz="2400"/>
            </a:br>
            <a:r>
              <a:rPr lang="en-US" altLang="en-US" sz="2400"/>
              <a:t>main part of the program</a:t>
            </a:r>
          </a:p>
          <a:p>
            <a:pPr lvl="1"/>
            <a:r>
              <a:rPr lang="en-US" altLang="en-US" sz="2400"/>
              <a:t>Declared outside any function body</a:t>
            </a:r>
          </a:p>
          <a:p>
            <a:pPr lvl="1"/>
            <a:r>
              <a:rPr lang="en-US" altLang="en-US" sz="2400"/>
              <a:t>Declared outside the main function body </a:t>
            </a:r>
          </a:p>
          <a:p>
            <a:pPr lvl="1"/>
            <a:r>
              <a:rPr lang="en-US" altLang="en-US" sz="2400"/>
              <a:t>Declared before any function that uses it</a:t>
            </a:r>
          </a:p>
          <a:p>
            <a:r>
              <a:rPr lang="en-US" altLang="en-US" sz="2800"/>
              <a:t>Example:     	const double PI = 3.14159;</a:t>
            </a:r>
            <a:br>
              <a:rPr lang="en-US" altLang="en-US" sz="2800"/>
            </a:br>
            <a:r>
              <a:rPr lang="en-US" altLang="en-US" sz="2800"/>
              <a:t> 			double volume(double);</a:t>
            </a:r>
            <a:br>
              <a:rPr lang="en-US" altLang="en-US" sz="2800"/>
            </a:br>
            <a:r>
              <a:rPr lang="en-US" altLang="en-US" sz="2800"/>
              <a:t>		       	 int main()</a:t>
            </a:r>
            <a:br>
              <a:rPr lang="en-US" altLang="en-US" sz="2800"/>
            </a:br>
            <a:r>
              <a:rPr lang="en-US" altLang="en-US" sz="2800"/>
              <a:t>                             {…}</a:t>
            </a:r>
          </a:p>
          <a:p>
            <a:pPr lvl="1"/>
            <a:r>
              <a:rPr lang="en-US" altLang="en-US" sz="2400"/>
              <a:t>PI is available to the main function and to function volume</a:t>
            </a:r>
          </a:p>
        </p:txBody>
      </p:sp>
      <p:sp>
        <p:nvSpPr>
          <p:cNvPr id="798724" name="Text Box 4"/>
          <p:cNvSpPr txBox="1">
            <a:spLocks noChangeArrowheads="1"/>
          </p:cNvSpPr>
          <p:nvPr/>
        </p:nvSpPr>
        <p:spPr bwMode="auto">
          <a:xfrm>
            <a:off x="6442075" y="5246688"/>
            <a:ext cx="226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BE1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798725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137275" y="5018088"/>
            <a:ext cx="2787650" cy="528637"/>
          </a:xfrm>
          <a:prstGeom prst="rect">
            <a:avLst/>
          </a:prstGeom>
          <a:solidFill>
            <a:srgbClr val="F8BE1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Display 3.11 (1)</a:t>
            </a:r>
          </a:p>
        </p:txBody>
      </p:sp>
      <p:sp>
        <p:nvSpPr>
          <p:cNvPr id="798726" name="Text Box 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137275" y="5532438"/>
            <a:ext cx="2787650" cy="528637"/>
          </a:xfrm>
          <a:prstGeom prst="rect">
            <a:avLst/>
          </a:prstGeom>
          <a:solidFill>
            <a:srgbClr val="F8BE1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Display 3.11 (2)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8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25" grpId="0" animBg="1"/>
      <p:bldP spid="79872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88A65FA-A79F-487F-BD0E-F73E090DCCD1}" type="slidenum">
              <a:rPr lang="en-US" altLang="en-US"/>
              <a:pPr/>
              <a:t>48</a:t>
            </a:fld>
            <a:endParaRPr lang="en-CA" altLang="en-US"/>
          </a:p>
        </p:txBody>
      </p:sp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Global Variables</a:t>
            </a:r>
          </a:p>
        </p:txBody>
      </p:sp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3600"/>
          </a:p>
          <a:p>
            <a:r>
              <a:rPr lang="en-US" altLang="en-US" sz="3600"/>
              <a:t>Global Variable  -- rarely used when more</a:t>
            </a:r>
            <a:br>
              <a:rPr lang="en-US" altLang="en-US" sz="3600"/>
            </a:br>
            <a:r>
              <a:rPr lang="en-US" altLang="en-US" sz="3600"/>
              <a:t>than one function must use a common </a:t>
            </a:r>
            <a:br>
              <a:rPr lang="en-US" altLang="en-US" sz="3600"/>
            </a:br>
            <a:r>
              <a:rPr lang="en-US" altLang="en-US" sz="3600"/>
              <a:t>variable</a:t>
            </a:r>
          </a:p>
          <a:p>
            <a:pPr lvl="1"/>
            <a:r>
              <a:rPr lang="en-US" altLang="en-US"/>
              <a:t>Declared just like a global constant except </a:t>
            </a:r>
            <a:r>
              <a:rPr lang="en-US" altLang="en-US" b="1"/>
              <a:t>const</a:t>
            </a:r>
            <a:br>
              <a:rPr lang="en-US" altLang="en-US" b="1"/>
            </a:br>
            <a:r>
              <a:rPr lang="en-US" altLang="en-US"/>
              <a:t> is not used</a:t>
            </a:r>
          </a:p>
          <a:p>
            <a:pPr lvl="1"/>
            <a:r>
              <a:rPr lang="en-US" altLang="en-US"/>
              <a:t>Generally make programs more difficult to </a:t>
            </a:r>
            <a:br>
              <a:rPr lang="en-US" altLang="en-US"/>
            </a:br>
            <a:r>
              <a:rPr lang="en-US" altLang="en-US"/>
              <a:t>understand and maintain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6ABF5C30-BC8D-42E6-B80F-AB877D4EAD16}" type="slidenum">
              <a:rPr lang="en-US" altLang="en-US"/>
              <a:pPr/>
              <a:t>49</a:t>
            </a:fld>
            <a:endParaRPr lang="en-CA" altLang="en-US"/>
          </a:p>
        </p:txBody>
      </p:sp>
      <p:sp>
        <p:nvSpPr>
          <p:cNvPr id="80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sz="4800"/>
              <a:t>Formal Parameters</a:t>
            </a:r>
            <a:br>
              <a:rPr lang="en-US" altLang="en-US" sz="4800"/>
            </a:br>
            <a:r>
              <a:rPr lang="en-US" altLang="en-US" sz="4800"/>
              <a:t>are Local Variables</a:t>
            </a:r>
          </a:p>
        </p:txBody>
      </p:sp>
      <p:sp>
        <p:nvSpPr>
          <p:cNvPr id="80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48675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Formal Parameters are actually variables that are</a:t>
            </a:r>
            <a:br>
              <a:rPr lang="en-US" altLang="en-US"/>
            </a:br>
            <a:r>
              <a:rPr lang="en-US" altLang="en-US"/>
              <a:t>local to the function definition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They are used just as if they were declared in the </a:t>
            </a:r>
            <a:br>
              <a:rPr lang="en-US" altLang="en-US"/>
            </a:br>
            <a:r>
              <a:rPr lang="en-US" altLang="en-US"/>
              <a:t>function body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Do NOT re-declare the formal parameters in the </a:t>
            </a:r>
            <a:br>
              <a:rPr lang="en-US" altLang="en-US"/>
            </a:br>
            <a:r>
              <a:rPr lang="en-US" altLang="en-US"/>
              <a:t>function body, they are declared in the function</a:t>
            </a:r>
            <a:br>
              <a:rPr lang="en-US" altLang="en-US"/>
            </a:br>
            <a:r>
              <a:rPr lang="en-US" altLang="en-US"/>
              <a:t>declaration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 call-by-value mechanism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When a function is called the formal parameters </a:t>
            </a:r>
            <a:br>
              <a:rPr lang="en-US" altLang="en-US"/>
            </a:br>
            <a:r>
              <a:rPr lang="en-US" altLang="en-US"/>
              <a:t>are initialized to the values of the</a:t>
            </a:r>
            <a:br>
              <a:rPr lang="en-US" altLang="en-US"/>
            </a:br>
            <a:r>
              <a:rPr lang="en-US" altLang="en-US"/>
              <a:t>arguments in the function call</a:t>
            </a:r>
          </a:p>
          <a:p>
            <a:pPr lvl="2">
              <a:lnSpc>
                <a:spcPct val="90000"/>
              </a:lnSpc>
            </a:pPr>
            <a:endParaRPr lang="en-US" altLang="en-US"/>
          </a:p>
        </p:txBody>
      </p:sp>
      <p:sp>
        <p:nvSpPr>
          <p:cNvPr id="801796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022975" y="4167188"/>
            <a:ext cx="2787650" cy="528637"/>
          </a:xfrm>
          <a:prstGeom prst="rect">
            <a:avLst/>
          </a:prstGeom>
          <a:solidFill>
            <a:srgbClr val="F8BE1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Display 3.12 (1)</a:t>
            </a:r>
          </a:p>
        </p:txBody>
      </p:sp>
      <p:sp>
        <p:nvSpPr>
          <p:cNvPr id="801797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022975" y="4662488"/>
            <a:ext cx="2787650" cy="528637"/>
          </a:xfrm>
          <a:prstGeom prst="rect">
            <a:avLst/>
          </a:prstGeom>
          <a:solidFill>
            <a:srgbClr val="F8BE1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Display 3.12 (2)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1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1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01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1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796" grpId="0" animBg="1"/>
      <p:bldP spid="80179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D19E4DFF-AFA1-4F22-A67C-FD16E35A4FCE}" type="slidenum">
              <a:rPr lang="en-US" altLang="en-US"/>
              <a:pPr/>
              <a:t>5</a:t>
            </a:fld>
            <a:endParaRPr lang="en-CA" altLang="en-US"/>
          </a:p>
        </p:txBody>
      </p:sp>
      <p:sp>
        <p:nvSpPr>
          <p:cNvPr id="71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 algn="ctr"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 sz="4400">
                <a:latin typeface="Arial" panose="020B0604020202020204" pitchFamily="34" charset="0"/>
                <a:cs typeface="Times New Roman" panose="02020603050405020304" pitchFamily="18" charset="0"/>
              </a:rPr>
              <a:t>Benefits of </a:t>
            </a:r>
            <a:br>
              <a:rPr lang="en-US" altLang="en-US" sz="440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altLang="en-US" sz="4400">
                <a:latin typeface="Arial" panose="020B0604020202020204" pitchFamily="34" charset="0"/>
                <a:cs typeface="Times New Roman" panose="02020603050405020304" pitchFamily="18" charset="0"/>
              </a:rPr>
              <a:t>Top Down Design</a:t>
            </a:r>
          </a:p>
        </p:txBody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Subtasks, or </a:t>
            </a:r>
            <a:r>
              <a:rPr lang="en-US" altLang="en-US" u="sng"/>
              <a:t>functions</a:t>
            </a:r>
            <a:r>
              <a:rPr lang="en-US" altLang="en-US"/>
              <a:t> in C++, make programs</a:t>
            </a:r>
          </a:p>
          <a:p>
            <a:pPr lvl="1"/>
            <a:r>
              <a:rPr lang="en-US" altLang="en-US"/>
              <a:t>Easier to understand</a:t>
            </a:r>
          </a:p>
          <a:p>
            <a:pPr lvl="1"/>
            <a:r>
              <a:rPr lang="en-US" altLang="en-US"/>
              <a:t>Easier to change</a:t>
            </a:r>
          </a:p>
          <a:p>
            <a:pPr lvl="1"/>
            <a:r>
              <a:rPr lang="en-US" altLang="en-US"/>
              <a:t>Easier to write</a:t>
            </a:r>
          </a:p>
          <a:p>
            <a:pPr lvl="1"/>
            <a:r>
              <a:rPr lang="en-US" altLang="en-US"/>
              <a:t>Easier to test</a:t>
            </a:r>
          </a:p>
          <a:p>
            <a:pPr lvl="1"/>
            <a:r>
              <a:rPr lang="en-US" altLang="en-US"/>
              <a:t>Easier to debug</a:t>
            </a:r>
          </a:p>
          <a:p>
            <a:pPr lvl="1"/>
            <a:r>
              <a:rPr lang="en-US" altLang="en-US"/>
              <a:t>Easier for teams to develop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4774164E-C07C-4338-A497-F05DCD3CC3C3}" type="slidenum">
              <a:rPr lang="en-US" altLang="en-US"/>
              <a:pPr/>
              <a:t>50</a:t>
            </a:fld>
            <a:endParaRPr lang="en-CA" altLang="en-US"/>
          </a:p>
        </p:txBody>
      </p:sp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Namespaces Revisited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48675" cy="4914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The start of a file is not always the best place </a:t>
            </a:r>
            <a:br>
              <a:rPr lang="en-US" altLang="en-US"/>
            </a:br>
            <a:r>
              <a:rPr lang="en-US" altLang="en-US"/>
              <a:t>for</a:t>
            </a:r>
            <a:br>
              <a:rPr lang="en-US" altLang="en-US"/>
            </a:br>
            <a:r>
              <a:rPr lang="en-US" altLang="en-US"/>
              <a:t> 		using namespace std;</a:t>
            </a:r>
            <a:br>
              <a:rPr lang="en-US" altLang="en-US"/>
            </a:b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Different functions may use different namespaces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Placing  </a:t>
            </a:r>
            <a:r>
              <a:rPr lang="en-US" altLang="en-US">
                <a:solidFill>
                  <a:schemeClr val="tx2"/>
                </a:solidFill>
              </a:rPr>
              <a:t>using namespace std; </a:t>
            </a:r>
            <a:r>
              <a:rPr lang="en-US" altLang="en-US"/>
              <a:t>inside the starting </a:t>
            </a:r>
            <a:br>
              <a:rPr lang="en-US" altLang="en-US"/>
            </a:br>
            <a:r>
              <a:rPr lang="en-US" altLang="en-US"/>
              <a:t>brace of a function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Allows the use of different namespaces in different </a:t>
            </a:r>
            <a:br>
              <a:rPr lang="en-US" altLang="en-US"/>
            </a:br>
            <a:r>
              <a:rPr lang="en-US" altLang="en-US"/>
              <a:t>functions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Makes the “using” directive local to</a:t>
            </a:r>
            <a:br>
              <a:rPr lang="en-US" altLang="en-US"/>
            </a:br>
            <a:r>
              <a:rPr lang="en-US" altLang="en-US"/>
              <a:t> the function</a:t>
            </a:r>
          </a:p>
        </p:txBody>
      </p:sp>
      <p:sp>
        <p:nvSpPr>
          <p:cNvPr id="803844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118225" y="5208588"/>
            <a:ext cx="2787650" cy="528637"/>
          </a:xfrm>
          <a:prstGeom prst="rect">
            <a:avLst/>
          </a:prstGeom>
          <a:solidFill>
            <a:srgbClr val="F8BE1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Display 3.13 (1)</a:t>
            </a:r>
          </a:p>
        </p:txBody>
      </p:sp>
      <p:sp>
        <p:nvSpPr>
          <p:cNvPr id="803845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118225" y="5741988"/>
            <a:ext cx="2787650" cy="528637"/>
          </a:xfrm>
          <a:prstGeom prst="rect">
            <a:avLst/>
          </a:prstGeom>
          <a:solidFill>
            <a:srgbClr val="F8BE1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Display 3.13 (2)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3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3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03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3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3844" grpId="0" animBg="1"/>
      <p:bldP spid="80384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89D6AC3C-C97C-4BEB-9568-ACB8096B9EFA}" type="slidenum">
              <a:rPr lang="en-US" altLang="en-US"/>
              <a:pPr/>
              <a:t>51</a:t>
            </a:fld>
            <a:endParaRPr lang="en-CA" altLang="en-US"/>
          </a:p>
        </p:txBody>
      </p:sp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Example: Factorial</a:t>
            </a:r>
          </a:p>
        </p:txBody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48675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n!  Represents the factorial function</a:t>
            </a:r>
          </a:p>
          <a:p>
            <a:pPr>
              <a:lnSpc>
                <a:spcPct val="90000"/>
              </a:lnSpc>
            </a:pPr>
            <a:r>
              <a:rPr lang="en-US" altLang="en-US"/>
              <a:t>n! = 1 x 2 x 3 x … x n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 C++ version of the factorial function </a:t>
            </a:r>
            <a:br>
              <a:rPr lang="en-US" altLang="en-US"/>
            </a:br>
            <a:r>
              <a:rPr lang="en-US" altLang="en-US"/>
              <a:t>found in Display 3.14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Requires one argument of type int, n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Returns a value of type int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Uses a local variable to store the current product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Decrements  n each time it </a:t>
            </a:r>
            <a:br>
              <a:rPr lang="en-US" altLang="en-US"/>
            </a:br>
            <a:r>
              <a:rPr lang="en-US" altLang="en-US"/>
              <a:t>does another multiplication </a:t>
            </a:r>
            <a:br>
              <a:rPr lang="en-US" altLang="en-US"/>
            </a:br>
            <a:r>
              <a:rPr lang="en-US" altLang="en-US"/>
              <a:t>    		n * n-1 * n-2 * … * 1</a:t>
            </a:r>
          </a:p>
          <a:p>
            <a:pPr lvl="1">
              <a:lnSpc>
                <a:spcPct val="90000"/>
              </a:lnSpc>
            </a:pPr>
            <a:endParaRPr lang="en-US" altLang="en-US"/>
          </a:p>
        </p:txBody>
      </p:sp>
      <p:sp>
        <p:nvSpPr>
          <p:cNvPr id="805892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192838" y="5094288"/>
            <a:ext cx="2252662" cy="528637"/>
          </a:xfrm>
          <a:prstGeom prst="rect">
            <a:avLst/>
          </a:prstGeom>
          <a:solidFill>
            <a:srgbClr val="F8BE1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Display 3.14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5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5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589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6CB86D03-5FF2-4404-8AFB-F19CAD8C2821}" type="slidenum">
              <a:rPr lang="en-US" altLang="en-US"/>
              <a:pPr/>
              <a:t>52</a:t>
            </a:fld>
            <a:endParaRPr lang="en-CA" altLang="en-US"/>
          </a:p>
        </p:txBody>
      </p:sp>
      <p:sp>
        <p:nvSpPr>
          <p:cNvPr id="70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 algn="ctr"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 sz="4400">
                <a:latin typeface="Arial" panose="020B0604020202020204" pitchFamily="34" charset="0"/>
                <a:cs typeface="Times New Roman" panose="02020603050405020304" pitchFamily="18" charset="0"/>
              </a:rPr>
              <a:t>Overloading Function Names</a:t>
            </a:r>
          </a:p>
        </p:txBody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C++ allows more than one definition for the </a:t>
            </a:r>
            <a:br>
              <a:rPr lang="en-US" altLang="en-US"/>
            </a:br>
            <a:r>
              <a:rPr lang="en-US" altLang="en-US"/>
              <a:t>same function name</a:t>
            </a:r>
          </a:p>
          <a:p>
            <a:pPr lvl="1"/>
            <a:r>
              <a:rPr lang="en-US" altLang="en-US"/>
              <a:t>Very convenient for situations in which the “same”</a:t>
            </a:r>
            <a:br>
              <a:rPr lang="en-US" altLang="en-US"/>
            </a:br>
            <a:r>
              <a:rPr lang="en-US" altLang="en-US"/>
              <a:t>function is needed for different numbers or types</a:t>
            </a:r>
            <a:br>
              <a:rPr lang="en-US" altLang="en-US"/>
            </a:br>
            <a:r>
              <a:rPr lang="en-US" altLang="en-US"/>
              <a:t>of arguments</a:t>
            </a:r>
          </a:p>
          <a:p>
            <a:r>
              <a:rPr lang="en-US" altLang="en-US" u="sng"/>
              <a:t>Overloading</a:t>
            </a:r>
            <a:r>
              <a:rPr lang="en-US" altLang="en-US"/>
              <a:t> a function name means providing </a:t>
            </a:r>
            <a:br>
              <a:rPr lang="en-US" altLang="en-US"/>
            </a:br>
            <a:r>
              <a:rPr lang="en-US" altLang="en-US"/>
              <a:t>more than one declaration and definition using </a:t>
            </a:r>
            <a:br>
              <a:rPr lang="en-US" altLang="en-US"/>
            </a:br>
            <a:r>
              <a:rPr lang="en-US" altLang="en-US"/>
              <a:t>the same function name</a:t>
            </a:r>
          </a:p>
          <a:p>
            <a:pPr lvl="2"/>
            <a:endParaRPr lang="en-US" altLang="en-US"/>
          </a:p>
        </p:txBody>
      </p:sp>
      <p:sp>
        <p:nvSpPr>
          <p:cNvPr id="708612" name="Text Box 4"/>
          <p:cNvSpPr txBox="1">
            <a:spLocks noChangeArrowheads="1"/>
          </p:cNvSpPr>
          <p:nvPr/>
        </p:nvSpPr>
        <p:spPr bwMode="auto">
          <a:xfrm>
            <a:off x="8464550" y="0"/>
            <a:ext cx="679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BE1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3.6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36E0BDA9-3651-4AAA-A9E4-69D1D13CC823}" type="slidenum">
              <a:rPr lang="en-US" altLang="en-US"/>
              <a:pPr/>
              <a:t>53</a:t>
            </a:fld>
            <a:endParaRPr lang="en-CA" altLang="en-US"/>
          </a:p>
        </p:txBody>
      </p:sp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 sz="5400">
                <a:latin typeface="Arial" panose="020B0604020202020204" pitchFamily="34" charset="0"/>
                <a:cs typeface="Times New Roman" panose="02020603050405020304" pitchFamily="18" charset="0"/>
              </a:rPr>
              <a:t>Overloading Examples</a:t>
            </a:r>
          </a:p>
        </p:txBody>
      </p:sp>
      <p:sp>
        <p:nvSpPr>
          <p:cNvPr id="70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48675" cy="49911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double ave(double n1, double n2)</a:t>
            </a:r>
            <a:br>
              <a:rPr lang="en-US" altLang="en-US" sz="2800"/>
            </a:br>
            <a:r>
              <a:rPr lang="en-US" altLang="en-US" sz="2800"/>
              <a:t>{</a:t>
            </a:r>
            <a:br>
              <a:rPr lang="en-US" altLang="en-US" sz="2800"/>
            </a:br>
            <a:r>
              <a:rPr lang="en-US" altLang="en-US" sz="2800"/>
              <a:t>          return ((n1 + n2) / 2);</a:t>
            </a:r>
            <a:br>
              <a:rPr lang="en-US" altLang="en-US" sz="2800"/>
            </a:br>
            <a:r>
              <a:rPr lang="en-US" altLang="en-US" sz="2800"/>
              <a:t>}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double ave(double n1, double n2, double n3)</a:t>
            </a:r>
            <a:br>
              <a:rPr lang="en-US" altLang="en-US" sz="2800"/>
            </a:br>
            <a:r>
              <a:rPr lang="en-US" altLang="en-US" sz="2800"/>
              <a:t>{</a:t>
            </a:r>
            <a:br>
              <a:rPr lang="en-US" altLang="en-US" sz="2800"/>
            </a:br>
            <a:r>
              <a:rPr lang="en-US" altLang="en-US" sz="2800"/>
              <a:t>     return (( n1 + n2 + n3) / 3);</a:t>
            </a:r>
            <a:br>
              <a:rPr lang="en-US" altLang="en-US" sz="2800"/>
            </a:br>
            <a:r>
              <a:rPr lang="en-US" altLang="en-US" sz="2800"/>
              <a:t>}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Compiler checks the number and types of arguments</a:t>
            </a:r>
            <a:br>
              <a:rPr lang="en-US" altLang="en-US" sz="2400"/>
            </a:br>
            <a:r>
              <a:rPr lang="en-US" altLang="en-US" sz="2400"/>
              <a:t>in the function call to decide which function to use </a:t>
            </a:r>
            <a:br>
              <a:rPr lang="en-US" altLang="en-US" sz="2400"/>
            </a:br>
            <a:r>
              <a:rPr lang="en-US" altLang="en-US" sz="2400"/>
              <a:t/>
            </a:r>
            <a:br>
              <a:rPr lang="en-US" altLang="en-US" sz="2400"/>
            </a:br>
            <a:r>
              <a:rPr lang="en-US" altLang="en-US" sz="2400"/>
              <a:t> 		cout &lt;&lt; ave( 10, 20, 30); </a:t>
            </a:r>
            <a:br>
              <a:rPr lang="en-US" altLang="en-US" sz="2400"/>
            </a:br>
            <a:r>
              <a:rPr lang="en-US" altLang="en-US" sz="2400"/>
              <a:t/>
            </a:r>
            <a:br>
              <a:rPr lang="en-US" altLang="en-US" sz="2400"/>
            </a:br>
            <a:r>
              <a:rPr lang="en-US" altLang="en-US" sz="2400"/>
              <a:t>uses the second definition</a:t>
            </a:r>
          </a:p>
        </p:txBody>
      </p:sp>
      <p:sp>
        <p:nvSpPr>
          <p:cNvPr id="709636" name="Line 4"/>
          <p:cNvSpPr>
            <a:spLocks noChangeShapeType="1"/>
          </p:cNvSpPr>
          <p:nvPr/>
        </p:nvSpPr>
        <p:spPr bwMode="auto">
          <a:xfrm>
            <a:off x="5581650" y="5505450"/>
            <a:ext cx="26670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637" name="Line 5"/>
          <p:cNvSpPr>
            <a:spLocks noChangeShapeType="1"/>
          </p:cNvSpPr>
          <p:nvPr/>
        </p:nvSpPr>
        <p:spPr bwMode="auto">
          <a:xfrm flipH="1" flipV="1">
            <a:off x="8191500" y="3143250"/>
            <a:ext cx="19050" cy="234315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638" name="Line 6"/>
          <p:cNvSpPr>
            <a:spLocks noChangeShapeType="1"/>
          </p:cNvSpPr>
          <p:nvPr/>
        </p:nvSpPr>
        <p:spPr bwMode="auto">
          <a:xfrm flipH="1">
            <a:off x="7200900" y="3162300"/>
            <a:ext cx="100965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639" name="Line 7"/>
          <p:cNvSpPr>
            <a:spLocks noChangeShapeType="1"/>
          </p:cNvSpPr>
          <p:nvPr/>
        </p:nvSpPr>
        <p:spPr bwMode="auto">
          <a:xfrm flipV="1">
            <a:off x="8210550" y="1676400"/>
            <a:ext cx="0" cy="14859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640" name="Line 8"/>
          <p:cNvSpPr>
            <a:spLocks noChangeShapeType="1"/>
          </p:cNvSpPr>
          <p:nvPr/>
        </p:nvSpPr>
        <p:spPr bwMode="auto">
          <a:xfrm flipH="1">
            <a:off x="6019800" y="1676400"/>
            <a:ext cx="219075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642" name="Line 10"/>
          <p:cNvSpPr>
            <a:spLocks noChangeShapeType="1"/>
          </p:cNvSpPr>
          <p:nvPr/>
        </p:nvSpPr>
        <p:spPr bwMode="auto">
          <a:xfrm flipV="1">
            <a:off x="8077200" y="2705100"/>
            <a:ext cx="323850" cy="2476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644" name="Line 12"/>
          <p:cNvSpPr>
            <a:spLocks noChangeShapeType="1"/>
          </p:cNvSpPr>
          <p:nvPr/>
        </p:nvSpPr>
        <p:spPr bwMode="auto">
          <a:xfrm flipV="1">
            <a:off x="8039100" y="1809750"/>
            <a:ext cx="323850" cy="2476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645" name="Line 13"/>
          <p:cNvSpPr>
            <a:spLocks noChangeShapeType="1"/>
          </p:cNvSpPr>
          <p:nvPr/>
        </p:nvSpPr>
        <p:spPr bwMode="auto">
          <a:xfrm flipV="1">
            <a:off x="7600950" y="1600200"/>
            <a:ext cx="323850" cy="2476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646" name="Line 14"/>
          <p:cNvSpPr>
            <a:spLocks noChangeShapeType="1"/>
          </p:cNvSpPr>
          <p:nvPr/>
        </p:nvSpPr>
        <p:spPr bwMode="auto">
          <a:xfrm flipV="1">
            <a:off x="6877050" y="1543050"/>
            <a:ext cx="323850" cy="2476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647" name="Line 15"/>
          <p:cNvSpPr>
            <a:spLocks noChangeShapeType="1"/>
          </p:cNvSpPr>
          <p:nvPr/>
        </p:nvSpPr>
        <p:spPr bwMode="auto">
          <a:xfrm flipV="1">
            <a:off x="6286500" y="1562100"/>
            <a:ext cx="323850" cy="2476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648" name="Line 16"/>
          <p:cNvSpPr>
            <a:spLocks noChangeShapeType="1"/>
          </p:cNvSpPr>
          <p:nvPr/>
        </p:nvSpPr>
        <p:spPr bwMode="auto">
          <a:xfrm flipV="1">
            <a:off x="8058150" y="2266950"/>
            <a:ext cx="323850" cy="2476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0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70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70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0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0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0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0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0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09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0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0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9636" grpId="0" animBg="1"/>
      <p:bldP spid="709637" grpId="0" animBg="1"/>
      <p:bldP spid="709638" grpId="0" animBg="1"/>
      <p:bldP spid="709639" grpId="0" animBg="1"/>
      <p:bldP spid="709640" grpId="0" animBg="1"/>
      <p:bldP spid="709642" grpId="0" animBg="1"/>
      <p:bldP spid="709644" grpId="0" animBg="1"/>
      <p:bldP spid="709645" grpId="0" animBg="1"/>
      <p:bldP spid="709646" grpId="0" animBg="1"/>
      <p:bldP spid="709647" grpId="0" animBg="1"/>
      <p:bldP spid="70964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C66C64E4-F3A1-4A7D-AA3D-16872D23439F}" type="slidenum">
              <a:rPr lang="en-US" altLang="en-US"/>
              <a:pPr/>
              <a:t>54</a:t>
            </a:fld>
            <a:endParaRPr lang="en-CA" altLang="en-US"/>
          </a:p>
        </p:txBody>
      </p:sp>
      <p:sp>
        <p:nvSpPr>
          <p:cNvPr id="71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Overloading Details</a:t>
            </a:r>
          </a:p>
        </p:txBody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Overloaded functions</a:t>
            </a:r>
          </a:p>
          <a:p>
            <a:pPr lvl="1"/>
            <a:r>
              <a:rPr lang="en-US" altLang="en-US"/>
              <a:t>Must have different </a:t>
            </a:r>
            <a:r>
              <a:rPr lang="en-US" altLang="en-US" u="sng"/>
              <a:t>numbers</a:t>
            </a:r>
            <a:r>
              <a:rPr lang="en-US" altLang="en-US"/>
              <a:t> of formal parameters</a:t>
            </a:r>
            <a:br>
              <a:rPr lang="en-US" altLang="en-US"/>
            </a:br>
            <a:r>
              <a:rPr lang="en-US" altLang="en-US"/>
              <a:t> AND / OR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/>
              <a:t>   Must have at least one different </a:t>
            </a:r>
            <a:r>
              <a:rPr lang="en-US" altLang="en-US" u="sng"/>
              <a:t>type</a:t>
            </a:r>
            <a:r>
              <a:rPr lang="en-US" altLang="en-US"/>
              <a:t> of parameter</a:t>
            </a:r>
            <a:br>
              <a:rPr lang="en-US" altLang="en-US"/>
            </a:br>
            <a:endParaRPr lang="en-US" altLang="en-US"/>
          </a:p>
          <a:p>
            <a:pPr lvl="1"/>
            <a:r>
              <a:rPr lang="en-US" altLang="en-US"/>
              <a:t>Must </a:t>
            </a:r>
            <a:r>
              <a:rPr lang="en-US" altLang="en-US" u="sng"/>
              <a:t>return a value of the same type</a:t>
            </a:r>
          </a:p>
        </p:txBody>
      </p:sp>
      <p:sp>
        <p:nvSpPr>
          <p:cNvPr id="710660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240338" y="5189538"/>
            <a:ext cx="2252662" cy="528637"/>
          </a:xfrm>
          <a:prstGeom prst="rect">
            <a:avLst/>
          </a:prstGeom>
          <a:solidFill>
            <a:srgbClr val="F8BE1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Display 3.15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66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F21DB290-14F0-457B-8078-2F5DC0B67380}" type="slidenum">
              <a:rPr lang="en-US" altLang="en-US"/>
              <a:pPr/>
              <a:t>55</a:t>
            </a:fld>
            <a:endParaRPr lang="en-CA" altLang="en-US"/>
          </a:p>
        </p:txBody>
      </p:sp>
      <p:sp>
        <p:nvSpPr>
          <p:cNvPr id="80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Overloading Example</a:t>
            </a:r>
          </a:p>
        </p:txBody>
      </p:sp>
      <p:sp>
        <p:nvSpPr>
          <p:cNvPr id="80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48675" cy="4953000"/>
          </a:xfrm>
        </p:spPr>
        <p:txBody>
          <a:bodyPr/>
          <a:lstStyle/>
          <a:p>
            <a:r>
              <a:rPr lang="en-US" altLang="en-US" sz="2800"/>
              <a:t>Revising the Pizza Buying program</a:t>
            </a:r>
          </a:p>
          <a:p>
            <a:pPr lvl="1"/>
            <a:r>
              <a:rPr lang="en-US" altLang="en-US" sz="2400"/>
              <a:t>Rectangular pizzas are now offered!</a:t>
            </a:r>
          </a:p>
          <a:p>
            <a:pPr lvl="1"/>
            <a:r>
              <a:rPr lang="en-US" altLang="en-US" sz="2400"/>
              <a:t>Change the input and add  a function to compute </a:t>
            </a:r>
            <a:br>
              <a:rPr lang="en-US" altLang="en-US" sz="2400"/>
            </a:br>
            <a:r>
              <a:rPr lang="en-US" altLang="en-US" sz="2400"/>
              <a:t>the unit price of a rectangular pizza</a:t>
            </a:r>
          </a:p>
          <a:p>
            <a:pPr lvl="1"/>
            <a:r>
              <a:rPr lang="en-US" altLang="en-US" sz="2400"/>
              <a:t>The new function could be named unitprice_rectangular</a:t>
            </a:r>
          </a:p>
          <a:p>
            <a:pPr lvl="1"/>
            <a:r>
              <a:rPr lang="en-US" altLang="en-US" sz="2400"/>
              <a:t>Or, the new function could be a new (overloaded) version of the </a:t>
            </a:r>
            <a:br>
              <a:rPr lang="en-US" altLang="en-US" sz="2400"/>
            </a:br>
            <a:r>
              <a:rPr lang="en-US" altLang="en-US" sz="2400"/>
              <a:t>unitprice function that is already used</a:t>
            </a:r>
          </a:p>
          <a:p>
            <a:pPr lvl="2"/>
            <a:r>
              <a:rPr lang="en-US" altLang="en-US" sz="2000"/>
              <a:t>Example:</a:t>
            </a:r>
            <a:br>
              <a:rPr lang="en-US" altLang="en-US" sz="2000"/>
            </a:br>
            <a:r>
              <a:rPr lang="en-US" altLang="en-US" sz="2000"/>
              <a:t> 	double unitprice(int length, int width, double price)</a:t>
            </a:r>
            <a:br>
              <a:rPr lang="en-US" altLang="en-US" sz="2000"/>
            </a:br>
            <a:r>
              <a:rPr lang="en-US" altLang="en-US" sz="2000"/>
              <a:t>	   {</a:t>
            </a:r>
            <a:br>
              <a:rPr lang="en-US" altLang="en-US" sz="2000"/>
            </a:br>
            <a:r>
              <a:rPr lang="en-US" altLang="en-US" sz="2000"/>
              <a:t>                  double area = length * width;</a:t>
            </a:r>
            <a:br>
              <a:rPr lang="en-US" altLang="en-US" sz="2000"/>
            </a:br>
            <a:r>
              <a:rPr lang="en-US" altLang="en-US" sz="2000"/>
              <a:t> 	        return (price / area);</a:t>
            </a:r>
            <a:br>
              <a:rPr lang="en-US" altLang="en-US" sz="2000"/>
            </a:br>
            <a:r>
              <a:rPr lang="en-US" altLang="en-US" sz="2000"/>
              <a:t>               }</a:t>
            </a:r>
          </a:p>
        </p:txBody>
      </p:sp>
      <p:sp>
        <p:nvSpPr>
          <p:cNvPr id="808964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505325" y="6084888"/>
            <a:ext cx="3381375" cy="528637"/>
          </a:xfrm>
          <a:prstGeom prst="rect">
            <a:avLst/>
          </a:prstGeom>
          <a:solidFill>
            <a:srgbClr val="F8BE1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Display 3.16 (1 – 3)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6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178BBA1F-581A-440B-96AF-4008FF92DA08}" type="slidenum">
              <a:rPr lang="en-US" altLang="en-US"/>
              <a:pPr/>
              <a:t>56</a:t>
            </a:fld>
            <a:endParaRPr lang="en-CA" altLang="en-US"/>
          </a:p>
        </p:txBody>
      </p:sp>
      <p:sp>
        <p:nvSpPr>
          <p:cNvPr id="81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sz="4800"/>
              <a:t>Automatic Type Conversion</a:t>
            </a:r>
          </a:p>
        </p:txBody>
      </p:sp>
      <p:sp>
        <p:nvSpPr>
          <p:cNvPr id="81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Given the definition</a:t>
            </a:r>
            <a:br>
              <a:rPr lang="en-US" altLang="en-US"/>
            </a:br>
            <a:r>
              <a:rPr lang="en-US" altLang="en-US"/>
              <a:t>          </a:t>
            </a:r>
            <a:r>
              <a:rPr lang="en-US" altLang="en-US" sz="2800" b="1">
                <a:solidFill>
                  <a:schemeClr val="tx2"/>
                </a:solidFill>
              </a:rPr>
              <a:t>double mpg(double miles, double gallons)</a:t>
            </a:r>
            <a:br>
              <a:rPr lang="en-US" altLang="en-US" sz="2800" b="1">
                <a:solidFill>
                  <a:schemeClr val="tx2"/>
                </a:solidFill>
              </a:rPr>
            </a:br>
            <a:r>
              <a:rPr lang="en-US" altLang="en-US" sz="2800" b="1">
                <a:solidFill>
                  <a:schemeClr val="tx2"/>
                </a:solidFill>
              </a:rPr>
              <a:t>                {</a:t>
            </a:r>
            <a:br>
              <a:rPr lang="en-US" altLang="en-US" sz="2800" b="1">
                <a:solidFill>
                  <a:schemeClr val="tx2"/>
                </a:solidFill>
              </a:rPr>
            </a:br>
            <a:r>
              <a:rPr lang="en-US" altLang="en-US" sz="2800" b="1">
                <a:solidFill>
                  <a:schemeClr val="tx2"/>
                </a:solidFill>
              </a:rPr>
              <a:t>                        return (miles / gallons);</a:t>
            </a:r>
            <a:br>
              <a:rPr lang="en-US" altLang="en-US" sz="2800" b="1">
                <a:solidFill>
                  <a:schemeClr val="tx2"/>
                </a:solidFill>
              </a:rPr>
            </a:br>
            <a:r>
              <a:rPr lang="en-US" altLang="en-US" sz="2800" b="1">
                <a:solidFill>
                  <a:schemeClr val="tx2"/>
                </a:solidFill>
              </a:rPr>
              <a:t>                 }</a:t>
            </a:r>
            <a:r>
              <a:rPr lang="en-US" altLang="en-US" b="1">
                <a:solidFill>
                  <a:schemeClr val="tx2"/>
                </a:solidFill>
              </a:rPr>
              <a:t/>
            </a:r>
            <a:br>
              <a:rPr lang="en-US" altLang="en-US" b="1">
                <a:solidFill>
                  <a:schemeClr val="tx2"/>
                </a:solidFill>
              </a:rPr>
            </a:br>
            <a:r>
              <a:rPr lang="en-US" altLang="en-US"/>
              <a:t>  what will happen if mpg is called in this way?</a:t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         </a:t>
            </a:r>
            <a:r>
              <a:rPr lang="en-US" altLang="en-US" sz="2800" b="1">
                <a:solidFill>
                  <a:schemeClr val="tx2"/>
                </a:solidFill>
              </a:rPr>
              <a:t>cout &lt;&lt; mpg(45, 2) &lt;&lt; “ miles per gallon”;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 values of the arguments will automatically be</a:t>
            </a:r>
            <a:br>
              <a:rPr lang="en-US" altLang="en-US"/>
            </a:br>
            <a:r>
              <a:rPr lang="en-US" altLang="en-US"/>
              <a:t>converted to type double (45.0 and 2.0)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16D4CAAA-3D3D-4E73-A431-EE9B31C7CB38}" type="slidenum">
              <a:rPr lang="en-US" altLang="en-US"/>
              <a:pPr/>
              <a:t>57</a:t>
            </a:fld>
            <a:endParaRPr lang="en-CA" altLang="en-US"/>
          </a:p>
        </p:txBody>
      </p:sp>
      <p:sp>
        <p:nvSpPr>
          <p:cNvPr id="81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 sz="5400"/>
              <a:t>Type Conversion Problem</a:t>
            </a:r>
          </a:p>
        </p:txBody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48675" cy="4972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Given the previous mpg definition and the </a:t>
            </a:r>
            <a:br>
              <a:rPr lang="en-US" altLang="en-US"/>
            </a:br>
            <a:r>
              <a:rPr lang="en-US" altLang="en-US"/>
              <a:t>following definition in the same program</a:t>
            </a:r>
            <a:br>
              <a:rPr lang="en-US" altLang="en-US"/>
            </a:br>
            <a:r>
              <a:rPr lang="en-US" altLang="en-US"/>
              <a:t>            </a:t>
            </a:r>
            <a:r>
              <a:rPr lang="en-US" altLang="en-US" sz="2800" b="1">
                <a:solidFill>
                  <a:schemeClr val="tx2"/>
                </a:solidFill>
              </a:rPr>
              <a:t>int mpg(int goals, int misses)</a:t>
            </a:r>
            <a:br>
              <a:rPr lang="en-US" altLang="en-US" sz="2800" b="1">
                <a:solidFill>
                  <a:schemeClr val="tx2"/>
                </a:solidFill>
              </a:rPr>
            </a:br>
            <a:r>
              <a:rPr lang="en-US" altLang="en-US" sz="2800" b="1">
                <a:solidFill>
                  <a:schemeClr val="tx2"/>
                </a:solidFill>
              </a:rPr>
              <a:t>             // returns the Measure of Perfect Goals</a:t>
            </a:r>
            <a:br>
              <a:rPr lang="en-US" altLang="en-US" sz="2800" b="1">
                <a:solidFill>
                  <a:schemeClr val="tx2"/>
                </a:solidFill>
              </a:rPr>
            </a:br>
            <a:r>
              <a:rPr lang="en-US" altLang="en-US" sz="2800" b="1">
                <a:solidFill>
                  <a:schemeClr val="tx2"/>
                </a:solidFill>
              </a:rPr>
              <a:t>               {</a:t>
            </a:r>
            <a:br>
              <a:rPr lang="en-US" altLang="en-US" sz="2800" b="1">
                <a:solidFill>
                  <a:schemeClr val="tx2"/>
                </a:solidFill>
              </a:rPr>
            </a:br>
            <a:r>
              <a:rPr lang="en-US" altLang="en-US" sz="2800" b="1">
                <a:solidFill>
                  <a:schemeClr val="tx2"/>
                </a:solidFill>
              </a:rPr>
              <a:t>                     return (goals – misses);</a:t>
            </a:r>
            <a:br>
              <a:rPr lang="en-US" altLang="en-US" sz="2800" b="1">
                <a:solidFill>
                  <a:schemeClr val="tx2"/>
                </a:solidFill>
              </a:rPr>
            </a:br>
            <a:r>
              <a:rPr lang="en-US" altLang="en-US" sz="2800" b="1">
                <a:solidFill>
                  <a:schemeClr val="tx2"/>
                </a:solidFill>
              </a:rPr>
              <a:t>                } </a:t>
            </a:r>
            <a:br>
              <a:rPr lang="en-US" altLang="en-US" sz="2800" b="1">
                <a:solidFill>
                  <a:schemeClr val="tx2"/>
                </a:solidFill>
              </a:rPr>
            </a:br>
            <a:r>
              <a:rPr lang="en-US" altLang="en-US"/>
              <a:t>what happens if mpg is called this way now?</a:t>
            </a:r>
            <a:br>
              <a:rPr lang="en-US" altLang="en-US"/>
            </a:br>
            <a:r>
              <a:rPr lang="en-US" altLang="en-US"/>
              <a:t>        </a:t>
            </a:r>
            <a:r>
              <a:rPr lang="en-US" altLang="en-US" sz="2800" b="1">
                <a:solidFill>
                  <a:schemeClr val="tx2"/>
                </a:solidFill>
              </a:rPr>
              <a:t>cout &lt;&lt; mpg(45, 2) &lt;&lt; “ miles per gallon”;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The compiler chooses the function that matches parameter</a:t>
            </a:r>
            <a:br>
              <a:rPr lang="en-US" altLang="en-US" sz="2400"/>
            </a:br>
            <a:r>
              <a:rPr lang="en-US" altLang="en-US" sz="2400"/>
              <a:t>types so the Measure of Perfect Goals will be calculated</a:t>
            </a:r>
          </a:p>
        </p:txBody>
      </p:sp>
      <p:sp>
        <p:nvSpPr>
          <p:cNvPr id="816132" name="Text Box 4"/>
          <p:cNvSpPr txBox="1">
            <a:spLocks noChangeArrowheads="1"/>
          </p:cNvSpPr>
          <p:nvPr/>
        </p:nvSpPr>
        <p:spPr bwMode="auto">
          <a:xfrm>
            <a:off x="414338" y="6078538"/>
            <a:ext cx="8729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BE1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chemeClr val="hlink"/>
                </a:solidFill>
              </a:rPr>
              <a:t>Do not use the same function name for unrelated functions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613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363F36D4-7A14-43F4-85D9-341AEE88004D}" type="slidenum">
              <a:rPr lang="en-US" altLang="en-US"/>
              <a:pPr/>
              <a:t>58</a:t>
            </a:fld>
            <a:endParaRPr lang="en-CA" altLang="en-US"/>
          </a:p>
        </p:txBody>
      </p:sp>
      <p:sp>
        <p:nvSpPr>
          <p:cNvPr id="81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Section 3.6 Conclusion</a:t>
            </a:r>
          </a:p>
        </p:txBody>
      </p:sp>
      <p:sp>
        <p:nvSpPr>
          <p:cNvPr id="81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Can you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Describe Top-Down Design?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Describe the types of tasks we have seen so far </a:t>
            </a:r>
            <a:br>
              <a:rPr lang="en-US" altLang="en-US"/>
            </a:br>
            <a:r>
              <a:rPr lang="en-US" altLang="en-US"/>
              <a:t>that could be implemented as C++ functions?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Describe the principles of 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The black box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Procedural abstraction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Information hiding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Define “local variable”?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Overload a function name?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6A835E2E-9F69-4206-AE22-19147CC6C480}" type="slidenum">
              <a:rPr lang="en-US" altLang="en-US"/>
              <a:pPr/>
              <a:t>59</a:t>
            </a:fld>
            <a:endParaRPr lang="en-CA" altLang="en-US"/>
          </a:p>
        </p:txBody>
      </p:sp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Chapter 3 -- End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folHlink"/>
          </a:solidFill>
        </p:spPr>
        <p:txBody>
          <a:bodyPr/>
          <a:lstStyle/>
          <a:p>
            <a:pPr>
              <a:buClr>
                <a:srgbClr val="CC0000"/>
              </a:buClr>
              <a:buSzTx/>
              <a:buFont typeface="Wingdings" panose="05000000000000000000" pitchFamily="2" charset="2"/>
              <a:buChar char="§"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86404" name="AutoShape 4"/>
          <p:cNvSpPr>
            <a:spLocks noChangeArrowheads="1"/>
          </p:cNvSpPr>
          <p:nvPr/>
        </p:nvSpPr>
        <p:spPr bwMode="auto">
          <a:xfrm>
            <a:off x="3422650" y="2768600"/>
            <a:ext cx="2298700" cy="2209800"/>
          </a:xfrm>
          <a:prstGeom prst="octagon">
            <a:avLst>
              <a:gd name="adj" fmla="val 29287"/>
            </a:avLst>
          </a:prstGeom>
          <a:solidFill>
            <a:schemeClr val="hlink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6405" name="AutoShape 5"/>
          <p:cNvSpPr>
            <a:spLocks noChangeArrowheads="1"/>
          </p:cNvSpPr>
          <p:nvPr/>
        </p:nvSpPr>
        <p:spPr bwMode="auto">
          <a:xfrm>
            <a:off x="4108450" y="3429000"/>
            <a:ext cx="927100" cy="889000"/>
          </a:xfrm>
          <a:prstGeom prst="smileyFace">
            <a:avLst>
              <a:gd name="adj" fmla="val 4653"/>
            </a:avLst>
          </a:prstGeom>
          <a:solidFill>
            <a:srgbClr val="F8BE1A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A43F6212-4D96-4D74-900D-7367F5F4397E}" type="slidenum">
              <a:rPr lang="en-US" altLang="en-US"/>
              <a:pPr/>
              <a:t>6</a:t>
            </a:fld>
            <a:endParaRPr lang="en-CA" altLang="en-US"/>
          </a:p>
        </p:txBody>
      </p:sp>
      <p:sp>
        <p:nvSpPr>
          <p:cNvPr id="72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Predefined Functions</a:t>
            </a:r>
          </a:p>
        </p:txBody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tx2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C++  comes with libraries of predefined </a:t>
            </a:r>
            <a:b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functions</a:t>
            </a:r>
            <a:b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chemeClr val="tx2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Example:  sqrt function </a:t>
            </a:r>
          </a:p>
          <a:p>
            <a:pPr lvl="1">
              <a:lnSpc>
                <a:spcPct val="90000"/>
              </a:lnSpc>
              <a:buSzTx/>
              <a:buFont typeface="Wingdings" panose="05000000000000000000" pitchFamily="2" charset="2"/>
              <a:buChar char="§"/>
            </a:pPr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the_root = sqrt(9.0);</a:t>
            </a:r>
          </a:p>
          <a:p>
            <a:pPr lvl="1">
              <a:lnSpc>
                <a:spcPct val="90000"/>
              </a:lnSpc>
              <a:buClr>
                <a:srgbClr val="CC000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u="sng">
                <a:latin typeface="Arial" panose="020B0604020202020204" pitchFamily="34" charset="0"/>
                <a:cs typeface="Times New Roman" panose="02020603050405020304" pitchFamily="18" charset="0"/>
              </a:rPr>
              <a:t>returns</a:t>
            </a:r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, or computes, the square root </a:t>
            </a:r>
            <a:b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of a number</a:t>
            </a:r>
          </a:p>
          <a:p>
            <a:pPr lvl="1">
              <a:lnSpc>
                <a:spcPct val="90000"/>
              </a:lnSpc>
              <a:buClr>
                <a:srgbClr val="CC000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The number, 9, is called the </a:t>
            </a:r>
            <a:r>
              <a:rPr lang="en-US" altLang="en-US" u="sng">
                <a:latin typeface="Arial" panose="020B0604020202020204" pitchFamily="34" charset="0"/>
                <a:cs typeface="Times New Roman" panose="02020603050405020304" pitchFamily="18" charset="0"/>
              </a:rPr>
              <a:t>argument</a:t>
            </a:r>
          </a:p>
          <a:p>
            <a:pPr lvl="1">
              <a:lnSpc>
                <a:spcPct val="90000"/>
              </a:lnSpc>
              <a:buClr>
                <a:srgbClr val="CC000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the_root will contain 3.0</a:t>
            </a:r>
          </a:p>
        </p:txBody>
      </p:sp>
      <p:sp>
        <p:nvSpPr>
          <p:cNvPr id="720900" name="Text Box 4"/>
          <p:cNvSpPr txBox="1">
            <a:spLocks noChangeArrowheads="1"/>
          </p:cNvSpPr>
          <p:nvPr/>
        </p:nvSpPr>
        <p:spPr bwMode="auto">
          <a:xfrm>
            <a:off x="8464550" y="0"/>
            <a:ext cx="679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BE1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3.2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2545F377-F6EF-4DA8-92D9-9F021CB8E8EE}" type="slidenum">
              <a:rPr lang="en-US" altLang="en-US"/>
              <a:pPr/>
              <a:t>60</a:t>
            </a:fld>
            <a:endParaRPr lang="en-CA" altLang="en-US"/>
          </a:p>
        </p:txBody>
      </p:sp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Display 3.1</a:t>
            </a:r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CC0000"/>
              </a:buClr>
              <a:buSzTx/>
              <a:buFont typeface="Wingdings" panose="05000000000000000000" pitchFamily="2" charset="2"/>
              <a:buChar char="§"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02789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197600" y="7048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Back</a:t>
            </a:r>
          </a:p>
        </p:txBody>
      </p:sp>
      <p:sp>
        <p:nvSpPr>
          <p:cNvPr id="502792" name="AutoShap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645400" y="685800"/>
            <a:ext cx="1066800" cy="635000"/>
          </a:xfrm>
          <a:prstGeom prst="rightArrow">
            <a:avLst>
              <a:gd name="adj1" fmla="val 57843"/>
              <a:gd name="adj2" fmla="val 43999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Next</a:t>
            </a:r>
          </a:p>
        </p:txBody>
      </p:sp>
      <p:pic>
        <p:nvPicPr>
          <p:cNvPr id="502794" name="Picture 10" descr="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1660525"/>
            <a:ext cx="3654425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1F56A69C-7534-4603-9E0B-66303EF10BCD}" type="slidenum">
              <a:rPr lang="en-US" altLang="en-US"/>
              <a:pPr/>
              <a:t>61</a:t>
            </a:fld>
            <a:endParaRPr lang="en-CA" altLang="en-US"/>
          </a:p>
        </p:txBody>
      </p:sp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Display 3.2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CC0000"/>
              </a:buClr>
              <a:buSzTx/>
              <a:buFont typeface="Wingdings" panose="05000000000000000000" pitchFamily="2" charset="2"/>
              <a:buChar char="§"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03812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638800" y="7048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Back</a:t>
            </a:r>
          </a:p>
        </p:txBody>
      </p:sp>
      <p:sp>
        <p:nvSpPr>
          <p:cNvPr id="503813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88200" y="685800"/>
            <a:ext cx="1066800" cy="635000"/>
          </a:xfrm>
          <a:prstGeom prst="rightArrow">
            <a:avLst>
              <a:gd name="adj1" fmla="val 57843"/>
              <a:gd name="adj2" fmla="val 43999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Next</a:t>
            </a:r>
          </a:p>
        </p:txBody>
      </p:sp>
      <p:pic>
        <p:nvPicPr>
          <p:cNvPr id="503814" name="Picture 6" descr="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1587500"/>
            <a:ext cx="6950075" cy="492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D232FA24-06FB-4C16-9B46-9869ED654111}" type="slidenum">
              <a:rPr lang="en-US" altLang="en-US"/>
              <a:pPr/>
              <a:t>62</a:t>
            </a:fld>
            <a:endParaRPr lang="en-CA" altLang="en-US"/>
          </a:p>
        </p:txBody>
      </p:sp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 sz="4800">
                <a:solidFill>
                  <a:schemeClr val="tx2"/>
                </a:solidFill>
                <a:latin typeface="Arial" panose="020B0604020202020204" pitchFamily="34" charset="0"/>
              </a:rPr>
              <a:t>Display 3.3</a:t>
            </a:r>
            <a:r>
              <a:rPr lang="en-US" altLang="en-US" sz="4000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en-US" altLang="en-US" sz="400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n-US" sz="4000">
                <a:solidFill>
                  <a:schemeClr val="tx2"/>
                </a:solidFill>
                <a:latin typeface="Arial" panose="020B0604020202020204" pitchFamily="34" charset="0"/>
              </a:rPr>
              <a:t> (1/2)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15076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613400" y="7175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Back</a:t>
            </a:r>
          </a:p>
        </p:txBody>
      </p:sp>
      <p:sp>
        <p:nvSpPr>
          <p:cNvPr id="515077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88200" y="685800"/>
            <a:ext cx="1066800" cy="635000"/>
          </a:xfrm>
          <a:prstGeom prst="rightArrow">
            <a:avLst>
              <a:gd name="adj1" fmla="val 57843"/>
              <a:gd name="adj2" fmla="val 43999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Next</a:t>
            </a:r>
          </a:p>
        </p:txBody>
      </p:sp>
      <p:pic>
        <p:nvPicPr>
          <p:cNvPr id="515078" name="Picture 6" descr="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788" y="1646238"/>
            <a:ext cx="4068762" cy="505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3504F99F-654E-4582-AE53-6904042B9F0D}" type="slidenum">
              <a:rPr lang="en-US" altLang="en-US"/>
              <a:pPr/>
              <a:t>63</a:t>
            </a:fld>
            <a:endParaRPr lang="en-CA" altLang="en-US"/>
          </a:p>
        </p:txBody>
      </p:sp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 sz="4800">
                <a:solidFill>
                  <a:schemeClr val="tx2"/>
                </a:solidFill>
                <a:latin typeface="Arial" panose="020B0604020202020204" pitchFamily="34" charset="0"/>
              </a:rPr>
              <a:t>Display 3.3</a:t>
            </a:r>
            <a:r>
              <a:rPr lang="en-US" altLang="en-US" sz="4000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en-US" altLang="en-US" sz="400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n-US" sz="4000">
                <a:solidFill>
                  <a:schemeClr val="tx2"/>
                </a:solidFill>
                <a:latin typeface="Arial" panose="020B0604020202020204" pitchFamily="34" charset="0"/>
              </a:rPr>
              <a:t>(2/2)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52644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613400" y="7175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Back</a:t>
            </a:r>
          </a:p>
        </p:txBody>
      </p:sp>
      <p:sp>
        <p:nvSpPr>
          <p:cNvPr id="752645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88200" y="685800"/>
            <a:ext cx="1066800" cy="635000"/>
          </a:xfrm>
          <a:prstGeom prst="rightArrow">
            <a:avLst>
              <a:gd name="adj1" fmla="val 57843"/>
              <a:gd name="adj2" fmla="val 43999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Next</a:t>
            </a:r>
          </a:p>
        </p:txBody>
      </p:sp>
      <p:pic>
        <p:nvPicPr>
          <p:cNvPr id="752646" name="Picture 6" descr="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2270125"/>
            <a:ext cx="7056438" cy="300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62748672-C969-4692-85F0-E1F2C321DC6F}" type="slidenum">
              <a:rPr lang="en-US" altLang="en-US"/>
              <a:pPr/>
              <a:t>64</a:t>
            </a:fld>
            <a:endParaRPr lang="en-CA" altLang="en-US"/>
          </a:p>
        </p:txBody>
      </p:sp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 sz="4800">
                <a:solidFill>
                  <a:schemeClr val="tx2"/>
                </a:solidFill>
                <a:latin typeface="Arial" panose="020B0604020202020204" pitchFamily="34" charset="0"/>
              </a:rPr>
              <a:t>Display 3.4</a:t>
            </a:r>
            <a:r>
              <a:rPr lang="en-US" altLang="en-US" sz="4000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en-US" altLang="en-US" sz="400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n-US" sz="4000">
                <a:solidFill>
                  <a:schemeClr val="tx2"/>
                </a:solidFill>
                <a:latin typeface="Arial" panose="020B0604020202020204" pitchFamily="34" charset="0"/>
              </a:rPr>
              <a:t>(1/2)</a:t>
            </a:r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22244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435600" y="7048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Back</a:t>
            </a:r>
          </a:p>
        </p:txBody>
      </p:sp>
      <p:sp>
        <p:nvSpPr>
          <p:cNvPr id="522245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88200" y="685800"/>
            <a:ext cx="1066800" cy="635000"/>
          </a:xfrm>
          <a:prstGeom prst="rightArrow">
            <a:avLst>
              <a:gd name="adj1" fmla="val 57843"/>
              <a:gd name="adj2" fmla="val 43999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Next</a:t>
            </a:r>
          </a:p>
        </p:txBody>
      </p:sp>
      <p:pic>
        <p:nvPicPr>
          <p:cNvPr id="522246" name="Picture 6" descr="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88" y="1649413"/>
            <a:ext cx="3716337" cy="501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2665C67E-AB4F-4EE2-A643-F450DD2F8CCC}" type="slidenum">
              <a:rPr lang="en-US" altLang="en-US"/>
              <a:pPr/>
              <a:t>65</a:t>
            </a:fld>
            <a:endParaRPr lang="en-CA" altLang="en-US"/>
          </a:p>
        </p:txBody>
      </p:sp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 sz="4800">
                <a:solidFill>
                  <a:schemeClr val="tx2"/>
                </a:solidFill>
                <a:latin typeface="Arial" panose="020B0604020202020204" pitchFamily="34" charset="0"/>
              </a:rPr>
              <a:t>Display 3.4</a:t>
            </a:r>
            <a:r>
              <a:rPr lang="en-US" altLang="en-US" sz="3600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en-US" altLang="en-US" sz="360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n-US" sz="4000">
                <a:solidFill>
                  <a:schemeClr val="tx2"/>
                </a:solidFill>
                <a:latin typeface="Arial" panose="020B0604020202020204" pitchFamily="34" charset="0"/>
              </a:rPr>
              <a:t>(2/2)</a:t>
            </a:r>
          </a:p>
        </p:txBody>
      </p:sp>
      <p:sp>
        <p:nvSpPr>
          <p:cNvPr id="75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58788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435600" y="7048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Back</a:t>
            </a:r>
          </a:p>
        </p:txBody>
      </p:sp>
      <p:sp>
        <p:nvSpPr>
          <p:cNvPr id="758789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88200" y="685800"/>
            <a:ext cx="1162050" cy="615950"/>
          </a:xfrm>
          <a:prstGeom prst="rightArrow">
            <a:avLst>
              <a:gd name="adj1" fmla="val 57843"/>
              <a:gd name="adj2" fmla="val 49410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Next</a:t>
            </a:r>
          </a:p>
        </p:txBody>
      </p:sp>
      <p:pic>
        <p:nvPicPr>
          <p:cNvPr id="758790" name="Picture 6" descr="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1638300"/>
            <a:ext cx="4729163" cy="503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C71A2C54-03AE-4AB8-A9E4-BDFC2D71CCE1}" type="slidenum">
              <a:rPr lang="en-US" altLang="en-US"/>
              <a:pPr/>
              <a:t>66</a:t>
            </a:fld>
            <a:endParaRPr lang="en-CA" altLang="en-US"/>
          </a:p>
        </p:txBody>
      </p:sp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 sz="4800">
                <a:solidFill>
                  <a:schemeClr val="tx2"/>
                </a:solidFill>
                <a:latin typeface="Arial" panose="020B0604020202020204" pitchFamily="34" charset="0"/>
              </a:rPr>
              <a:t>Display 3.5</a:t>
            </a:r>
            <a:r>
              <a:rPr lang="en-US" altLang="en-US" sz="5400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en-US" altLang="en-US" sz="540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n-US" sz="4000">
                <a:solidFill>
                  <a:schemeClr val="tx2"/>
                </a:solidFill>
                <a:latin typeface="Arial" panose="020B0604020202020204" pitchFamily="34" charset="0"/>
              </a:rPr>
              <a:t>(1/2)</a:t>
            </a:r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28388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435600" y="7048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Back</a:t>
            </a:r>
          </a:p>
        </p:txBody>
      </p:sp>
      <p:sp>
        <p:nvSpPr>
          <p:cNvPr id="528390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88200" y="685800"/>
            <a:ext cx="1066800" cy="635000"/>
          </a:xfrm>
          <a:prstGeom prst="rightArrow">
            <a:avLst>
              <a:gd name="adj1" fmla="val 57843"/>
              <a:gd name="adj2" fmla="val 43999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Next</a:t>
            </a:r>
          </a:p>
        </p:txBody>
      </p:sp>
      <p:pic>
        <p:nvPicPr>
          <p:cNvPr id="528391" name="Picture 7" descr="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1619250"/>
            <a:ext cx="3540125" cy="511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7275B03-F04B-4F92-9390-1C216A659EE2}" type="slidenum">
              <a:rPr lang="en-US" altLang="en-US"/>
              <a:pPr/>
              <a:t>67</a:t>
            </a:fld>
            <a:endParaRPr lang="en-CA" altLang="en-US"/>
          </a:p>
        </p:txBody>
      </p:sp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 sz="4800">
                <a:solidFill>
                  <a:schemeClr val="tx2"/>
                </a:solidFill>
                <a:latin typeface="Arial" panose="020B0604020202020204" pitchFamily="34" charset="0"/>
              </a:rPr>
              <a:t>Display 3.5</a:t>
            </a:r>
            <a:r>
              <a:rPr lang="en-US" altLang="en-US" sz="3600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en-US" altLang="en-US" sz="360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n-US" sz="4000">
                <a:solidFill>
                  <a:schemeClr val="tx2"/>
                </a:solidFill>
                <a:latin typeface="Arial" panose="020B0604020202020204" pitchFamily="34" charset="0"/>
              </a:rPr>
              <a:t>(2/2)</a:t>
            </a:r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62884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435600" y="7048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Back</a:t>
            </a:r>
          </a:p>
        </p:txBody>
      </p:sp>
      <p:sp>
        <p:nvSpPr>
          <p:cNvPr id="762885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88200" y="685800"/>
            <a:ext cx="1066800" cy="635000"/>
          </a:xfrm>
          <a:prstGeom prst="rightArrow">
            <a:avLst>
              <a:gd name="adj1" fmla="val 57843"/>
              <a:gd name="adj2" fmla="val 43999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Next</a:t>
            </a:r>
          </a:p>
        </p:txBody>
      </p:sp>
      <p:pic>
        <p:nvPicPr>
          <p:cNvPr id="762886" name="Picture 6" descr="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2066925"/>
            <a:ext cx="809625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B130AACB-8856-4334-B189-9C6DB1B47B78}" type="slidenum">
              <a:rPr lang="en-US" altLang="en-US"/>
              <a:pPr/>
              <a:t>68</a:t>
            </a:fld>
            <a:endParaRPr lang="en-CA" altLang="en-US"/>
          </a:p>
        </p:txBody>
      </p:sp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Display 3.6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CC0000"/>
              </a:buClr>
              <a:buSzTx/>
              <a:buFont typeface="Wingdings" panose="05000000000000000000" pitchFamily="2" charset="2"/>
              <a:buChar char="§"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04836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435600" y="7048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Back</a:t>
            </a:r>
          </a:p>
        </p:txBody>
      </p:sp>
      <p:sp>
        <p:nvSpPr>
          <p:cNvPr id="504837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88200" y="685800"/>
            <a:ext cx="1066800" cy="635000"/>
          </a:xfrm>
          <a:prstGeom prst="rightArrow">
            <a:avLst>
              <a:gd name="adj1" fmla="val 57843"/>
              <a:gd name="adj2" fmla="val 43999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Next</a:t>
            </a:r>
          </a:p>
        </p:txBody>
      </p:sp>
      <p:pic>
        <p:nvPicPr>
          <p:cNvPr id="504838" name="Picture 6" descr="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738313"/>
            <a:ext cx="6967538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4DE9C654-6BF4-4C2B-B821-E2961B941B55}" type="slidenum">
              <a:rPr lang="en-US" altLang="en-US"/>
              <a:pPr/>
              <a:t>69</a:t>
            </a:fld>
            <a:endParaRPr lang="en-CA" altLang="en-US"/>
          </a:p>
        </p:txBody>
      </p:sp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Display 3.7</a:t>
            </a:r>
          </a:p>
        </p:txBody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4170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435600" y="7048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Back</a:t>
            </a:r>
          </a:p>
        </p:txBody>
      </p:sp>
      <p:sp>
        <p:nvSpPr>
          <p:cNvPr id="541701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88200" y="685800"/>
            <a:ext cx="1066800" cy="635000"/>
          </a:xfrm>
          <a:prstGeom prst="rightArrow">
            <a:avLst>
              <a:gd name="adj1" fmla="val 57843"/>
              <a:gd name="adj2" fmla="val 43999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Next</a:t>
            </a:r>
          </a:p>
        </p:txBody>
      </p:sp>
      <p:pic>
        <p:nvPicPr>
          <p:cNvPr id="541702" name="Picture 6" descr="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1665288"/>
            <a:ext cx="5110163" cy="49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66D375F5-5D23-4986-A7C3-156CE437F6E2}" type="slidenum">
              <a:rPr lang="en-US" altLang="en-US"/>
              <a:pPr/>
              <a:t>7</a:t>
            </a:fld>
            <a:endParaRPr lang="en-CA" altLang="en-US"/>
          </a:p>
        </p:txBody>
      </p:sp>
      <p:sp>
        <p:nvSpPr>
          <p:cNvPr id="72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Function Calls</a:t>
            </a:r>
          </a:p>
        </p:txBody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sqrt(9.0) is a function call</a:t>
            </a:r>
          </a:p>
          <a:p>
            <a:pPr lvl="1"/>
            <a:r>
              <a:rPr lang="en-US" altLang="en-US"/>
              <a:t>It invokes, or sets in action, the sqrt function</a:t>
            </a:r>
          </a:p>
          <a:p>
            <a:pPr lvl="1"/>
            <a:r>
              <a:rPr lang="en-US" altLang="en-US"/>
              <a:t>The argument (9), can also be a variable or an </a:t>
            </a:r>
            <a:br>
              <a:rPr lang="en-US" altLang="en-US"/>
            </a:br>
            <a:r>
              <a:rPr lang="en-US" altLang="en-US"/>
              <a:t>expression</a:t>
            </a:r>
          </a:p>
          <a:p>
            <a:r>
              <a:rPr lang="en-US" altLang="en-US"/>
              <a:t>A function call can be used like any expression</a:t>
            </a:r>
          </a:p>
          <a:p>
            <a:pPr lvl="1"/>
            <a:r>
              <a:rPr lang="en-US" altLang="en-US"/>
              <a:t>bonus =  sqrt(sales) / 10;</a:t>
            </a:r>
          </a:p>
          <a:p>
            <a:pPr lvl="1"/>
            <a:r>
              <a:rPr lang="en-US" altLang="en-US"/>
              <a:t>Cout &lt;&lt; “The side of a square with area “ &lt;&lt; area</a:t>
            </a:r>
            <a:br>
              <a:rPr lang="en-US" altLang="en-US"/>
            </a:br>
            <a:r>
              <a:rPr lang="en-US" altLang="en-US"/>
              <a:t>         &lt;&lt; “ is “ </a:t>
            </a:r>
            <a:br>
              <a:rPr lang="en-US" altLang="en-US"/>
            </a:br>
            <a:r>
              <a:rPr lang="en-US" altLang="en-US"/>
              <a:t>         &lt;&lt; sqrt(area);</a:t>
            </a:r>
          </a:p>
        </p:txBody>
      </p:sp>
      <p:sp>
        <p:nvSpPr>
          <p:cNvPr id="722948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138863" y="5627688"/>
            <a:ext cx="2054225" cy="528637"/>
          </a:xfrm>
          <a:prstGeom prst="rect">
            <a:avLst/>
          </a:prstGeom>
          <a:solidFill>
            <a:srgbClr val="F8BE1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Display 3.1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948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747131B7-CF8E-4191-8452-34708AAD67D7}" type="slidenum">
              <a:rPr lang="en-US" altLang="en-US"/>
              <a:pPr/>
              <a:t>70</a:t>
            </a:fld>
            <a:endParaRPr lang="en-CA" altLang="en-US"/>
          </a:p>
        </p:txBody>
      </p:sp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Display 3.8</a:t>
            </a:r>
          </a:p>
        </p:txBody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56036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188200" y="685800"/>
            <a:ext cx="1066800" cy="635000"/>
          </a:xfrm>
          <a:prstGeom prst="rightArrow">
            <a:avLst>
              <a:gd name="adj1" fmla="val 57843"/>
              <a:gd name="adj2" fmla="val 43999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Next</a:t>
            </a:r>
          </a:p>
        </p:txBody>
      </p:sp>
      <p:sp>
        <p:nvSpPr>
          <p:cNvPr id="556037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435600" y="7048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Back</a:t>
            </a:r>
          </a:p>
        </p:txBody>
      </p:sp>
      <p:pic>
        <p:nvPicPr>
          <p:cNvPr id="556038" name="Picture 6" descr="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1658938"/>
            <a:ext cx="6664325" cy="485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F8674E1B-8534-4269-9A0E-89C7B0DE3D0A}" type="slidenum">
              <a:rPr lang="en-US" altLang="en-US"/>
              <a:pPr/>
              <a:t>71</a:t>
            </a:fld>
            <a:endParaRPr lang="en-CA" altLang="en-US"/>
          </a:p>
        </p:txBody>
      </p:sp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 sz="4800">
                <a:solidFill>
                  <a:schemeClr val="tx2"/>
                </a:solidFill>
                <a:latin typeface="Arial" panose="020B0604020202020204" pitchFamily="34" charset="0"/>
              </a:rPr>
              <a:t>Display 3.9</a:t>
            </a: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n-US" sz="4000">
                <a:solidFill>
                  <a:schemeClr val="tx2"/>
                </a:solidFill>
                <a:latin typeface="Arial" panose="020B0604020202020204" pitchFamily="34" charset="0"/>
              </a:rPr>
              <a:t>(1/2)</a:t>
            </a:r>
          </a:p>
        </p:txBody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33508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435600" y="7048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Back</a:t>
            </a:r>
          </a:p>
        </p:txBody>
      </p:sp>
      <p:sp>
        <p:nvSpPr>
          <p:cNvPr id="533509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88200" y="685800"/>
            <a:ext cx="1066800" cy="635000"/>
          </a:xfrm>
          <a:prstGeom prst="rightArrow">
            <a:avLst>
              <a:gd name="adj1" fmla="val 57843"/>
              <a:gd name="adj2" fmla="val 43999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Next</a:t>
            </a:r>
          </a:p>
        </p:txBody>
      </p:sp>
      <p:pic>
        <p:nvPicPr>
          <p:cNvPr id="533510" name="Picture 6" descr="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63" y="1598613"/>
            <a:ext cx="3594100" cy="505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58B69D4F-52E6-4AD3-A96D-74B6A933526D}" type="slidenum">
              <a:rPr lang="en-US" altLang="en-US"/>
              <a:pPr/>
              <a:t>72</a:t>
            </a:fld>
            <a:endParaRPr lang="en-CA" altLang="en-US"/>
          </a:p>
        </p:txBody>
      </p:sp>
      <p:sp>
        <p:nvSpPr>
          <p:cNvPr id="79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 sz="4800">
                <a:solidFill>
                  <a:schemeClr val="tx2"/>
                </a:solidFill>
                <a:latin typeface="Arial" panose="020B0604020202020204" pitchFamily="34" charset="0"/>
              </a:rPr>
              <a:t>Display 3.9</a:t>
            </a:r>
            <a:r>
              <a:rPr lang="en-US" altLang="en-US" sz="5400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en-US" altLang="en-US" sz="540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n-US" sz="4000">
                <a:solidFill>
                  <a:schemeClr val="tx2"/>
                </a:solidFill>
                <a:latin typeface="Arial" panose="020B0604020202020204" pitchFamily="34" charset="0"/>
              </a:rPr>
              <a:t>(2/2)</a:t>
            </a:r>
          </a:p>
        </p:txBody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9258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435600" y="7048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Back</a:t>
            </a:r>
          </a:p>
        </p:txBody>
      </p:sp>
      <p:sp>
        <p:nvSpPr>
          <p:cNvPr id="792581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88200" y="685800"/>
            <a:ext cx="1066800" cy="635000"/>
          </a:xfrm>
          <a:prstGeom prst="rightArrow">
            <a:avLst>
              <a:gd name="adj1" fmla="val 57843"/>
              <a:gd name="adj2" fmla="val 43999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Next</a:t>
            </a:r>
          </a:p>
        </p:txBody>
      </p:sp>
      <p:pic>
        <p:nvPicPr>
          <p:cNvPr id="792582" name="Picture 6" descr="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660525"/>
            <a:ext cx="3551238" cy="502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6AF018E1-50B8-407E-8646-141C90A6D1D4}" type="slidenum">
              <a:rPr lang="en-US" altLang="en-US"/>
              <a:pPr/>
              <a:t>73</a:t>
            </a:fld>
            <a:endParaRPr lang="en-CA" altLang="en-US"/>
          </a:p>
        </p:txBody>
      </p:sp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 sz="5400">
                <a:solidFill>
                  <a:schemeClr val="tx2"/>
                </a:solidFill>
                <a:latin typeface="Arial" panose="020B0604020202020204" pitchFamily="34" charset="0"/>
              </a:rPr>
              <a:t>Display 3.10</a:t>
            </a: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n-US" sz="4000">
                <a:solidFill>
                  <a:schemeClr val="tx2"/>
                </a:solidFill>
                <a:latin typeface="Arial" panose="020B0604020202020204" pitchFamily="34" charset="0"/>
              </a:rPr>
              <a:t>(1/2)</a:t>
            </a:r>
          </a:p>
        </p:txBody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74468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188200" y="685800"/>
            <a:ext cx="1162050" cy="635000"/>
          </a:xfrm>
          <a:prstGeom prst="rightArrow">
            <a:avLst>
              <a:gd name="adj1" fmla="val 57843"/>
              <a:gd name="adj2" fmla="val 47927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Next</a:t>
            </a:r>
          </a:p>
        </p:txBody>
      </p:sp>
      <p:sp>
        <p:nvSpPr>
          <p:cNvPr id="574469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778500" y="7048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Back</a:t>
            </a:r>
          </a:p>
        </p:txBody>
      </p:sp>
      <p:pic>
        <p:nvPicPr>
          <p:cNvPr id="574470" name="Picture 6" descr="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1619250"/>
            <a:ext cx="3814763" cy="508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2D260FAC-CF71-41F2-88E7-076CDB5FB1AC}" type="slidenum">
              <a:rPr lang="en-US" altLang="en-US"/>
              <a:pPr/>
              <a:t>74</a:t>
            </a:fld>
            <a:endParaRPr lang="en-CA" altLang="en-US"/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 sz="5400">
                <a:solidFill>
                  <a:schemeClr val="tx2"/>
                </a:solidFill>
                <a:latin typeface="Arial" panose="020B0604020202020204" pitchFamily="34" charset="0"/>
              </a:rPr>
              <a:t>Display 3.10</a:t>
            </a:r>
            <a:r>
              <a:rPr lang="en-US" altLang="en-US" sz="3600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en-US" altLang="en-US" sz="360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n-US" sz="4000">
                <a:solidFill>
                  <a:schemeClr val="tx2"/>
                </a:solidFill>
                <a:latin typeface="Arial" panose="020B0604020202020204" pitchFamily="34" charset="0"/>
              </a:rPr>
              <a:t>(2/2)</a:t>
            </a:r>
          </a:p>
        </p:txBody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9770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778500" y="7048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Back</a:t>
            </a:r>
          </a:p>
        </p:txBody>
      </p:sp>
      <p:sp>
        <p:nvSpPr>
          <p:cNvPr id="797701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88200" y="685800"/>
            <a:ext cx="1162050" cy="635000"/>
          </a:xfrm>
          <a:prstGeom prst="rightArrow">
            <a:avLst>
              <a:gd name="adj1" fmla="val 57843"/>
              <a:gd name="adj2" fmla="val 47927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Next</a:t>
            </a:r>
          </a:p>
        </p:txBody>
      </p:sp>
      <p:pic>
        <p:nvPicPr>
          <p:cNvPr id="797702" name="Picture 6" descr="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1597025"/>
            <a:ext cx="6370637" cy="496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32E7ED8D-FE66-4CEF-ADC3-4570CF84B097}" type="slidenum">
              <a:rPr lang="en-US" altLang="en-US"/>
              <a:pPr/>
              <a:t>75</a:t>
            </a:fld>
            <a:endParaRPr lang="en-CA" altLang="en-US"/>
          </a:p>
        </p:txBody>
      </p:sp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 sz="5400">
                <a:solidFill>
                  <a:schemeClr val="tx2"/>
                </a:solidFill>
                <a:latin typeface="Arial" panose="020B0604020202020204" pitchFamily="34" charset="0"/>
              </a:rPr>
              <a:t>Display 3.11</a:t>
            </a: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n-US" sz="4000">
                <a:solidFill>
                  <a:schemeClr val="tx2"/>
                </a:solidFill>
                <a:latin typeface="Arial" panose="020B0604020202020204" pitchFamily="34" charset="0"/>
              </a:rPr>
              <a:t>(1/2)</a:t>
            </a:r>
          </a:p>
        </p:txBody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84036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778500" y="7048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Back</a:t>
            </a:r>
          </a:p>
        </p:txBody>
      </p:sp>
      <p:sp>
        <p:nvSpPr>
          <p:cNvPr id="684037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264400" y="666750"/>
            <a:ext cx="1066800" cy="635000"/>
          </a:xfrm>
          <a:prstGeom prst="rightArrow">
            <a:avLst>
              <a:gd name="adj1" fmla="val 57843"/>
              <a:gd name="adj2" fmla="val 43999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Next</a:t>
            </a:r>
          </a:p>
        </p:txBody>
      </p:sp>
      <p:pic>
        <p:nvPicPr>
          <p:cNvPr id="684038" name="Picture 6" descr="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138" y="1617663"/>
            <a:ext cx="3668712" cy="508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14DBE2EE-D173-404C-AE75-E67C8163DE15}" type="slidenum">
              <a:rPr lang="en-US" altLang="en-US"/>
              <a:pPr/>
              <a:t>76</a:t>
            </a:fld>
            <a:endParaRPr lang="en-CA" altLang="en-US"/>
          </a:p>
        </p:txBody>
      </p:sp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 sz="5400">
                <a:solidFill>
                  <a:schemeClr val="tx2"/>
                </a:solidFill>
                <a:latin typeface="Arial" panose="020B0604020202020204" pitchFamily="34" charset="0"/>
              </a:rPr>
              <a:t>Display 3.11</a:t>
            </a:r>
            <a:r>
              <a:rPr lang="en-US" altLang="en-US" sz="3600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en-US" altLang="en-US" sz="360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n-US" sz="4000">
                <a:solidFill>
                  <a:schemeClr val="tx2"/>
                </a:solidFill>
                <a:latin typeface="Arial" panose="020B0604020202020204" pitchFamily="34" charset="0"/>
              </a:rPr>
              <a:t>(2/2)</a:t>
            </a:r>
          </a:p>
        </p:txBody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99748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778500" y="7048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Back</a:t>
            </a:r>
          </a:p>
        </p:txBody>
      </p:sp>
      <p:sp>
        <p:nvSpPr>
          <p:cNvPr id="799749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264400" y="666750"/>
            <a:ext cx="1066800" cy="635000"/>
          </a:xfrm>
          <a:prstGeom prst="rightArrow">
            <a:avLst>
              <a:gd name="adj1" fmla="val 57843"/>
              <a:gd name="adj2" fmla="val 43999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Next</a:t>
            </a:r>
          </a:p>
        </p:txBody>
      </p:sp>
      <p:pic>
        <p:nvPicPr>
          <p:cNvPr id="799750" name="Picture 6" descr="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654175"/>
            <a:ext cx="4986338" cy="48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2DB159CE-0C95-4AF6-80CD-88A812937B7A}" type="slidenum">
              <a:rPr lang="en-US" altLang="en-US"/>
              <a:pPr/>
              <a:t>77</a:t>
            </a:fld>
            <a:endParaRPr lang="en-CA" altLang="en-US"/>
          </a:p>
        </p:txBody>
      </p:sp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 sz="5400">
                <a:solidFill>
                  <a:schemeClr val="tx2"/>
                </a:solidFill>
                <a:latin typeface="Arial" panose="020B0604020202020204" pitchFamily="34" charset="0"/>
              </a:rPr>
              <a:t>Display 3.12</a:t>
            </a:r>
            <a:br>
              <a:rPr lang="en-US" altLang="en-US" sz="540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n-US" sz="4000">
                <a:solidFill>
                  <a:schemeClr val="tx2"/>
                </a:solidFill>
                <a:latin typeface="Arial" panose="020B0604020202020204" pitchFamily="34" charset="0"/>
              </a:rPr>
              <a:t>(1/2)</a:t>
            </a: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87108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778500" y="7048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Back</a:t>
            </a:r>
          </a:p>
        </p:txBody>
      </p:sp>
      <p:sp>
        <p:nvSpPr>
          <p:cNvPr id="687109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264400" y="666750"/>
            <a:ext cx="1066800" cy="635000"/>
          </a:xfrm>
          <a:prstGeom prst="rightArrow">
            <a:avLst>
              <a:gd name="adj1" fmla="val 57843"/>
              <a:gd name="adj2" fmla="val 43999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Next</a:t>
            </a:r>
          </a:p>
        </p:txBody>
      </p:sp>
      <p:pic>
        <p:nvPicPr>
          <p:cNvPr id="687110" name="Picture 6" descr="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1644650"/>
            <a:ext cx="3884613" cy="508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74668CE8-C742-42ED-AAAC-F3823B230852}" type="slidenum">
              <a:rPr lang="en-US" altLang="en-US"/>
              <a:pPr/>
              <a:t>78</a:t>
            </a:fld>
            <a:endParaRPr lang="en-CA" altLang="en-US"/>
          </a:p>
        </p:txBody>
      </p:sp>
      <p:sp>
        <p:nvSpPr>
          <p:cNvPr id="80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 sz="5400">
                <a:solidFill>
                  <a:schemeClr val="tx2"/>
                </a:solidFill>
                <a:latin typeface="Arial" panose="020B0604020202020204" pitchFamily="34" charset="0"/>
              </a:rPr>
              <a:t>Display 3.12</a:t>
            </a:r>
            <a:r>
              <a:rPr lang="en-US" altLang="en-US" sz="3600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en-US" altLang="en-US" sz="360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n-US" sz="4000">
                <a:solidFill>
                  <a:schemeClr val="tx2"/>
                </a:solidFill>
                <a:latin typeface="Arial" panose="020B0604020202020204" pitchFamily="34" charset="0"/>
              </a:rPr>
              <a:t>(2/2)</a:t>
            </a:r>
          </a:p>
        </p:txBody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0282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778500" y="7048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Back</a:t>
            </a:r>
          </a:p>
        </p:txBody>
      </p:sp>
      <p:sp>
        <p:nvSpPr>
          <p:cNvPr id="802821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264400" y="666750"/>
            <a:ext cx="1066800" cy="635000"/>
          </a:xfrm>
          <a:prstGeom prst="rightArrow">
            <a:avLst>
              <a:gd name="adj1" fmla="val 57843"/>
              <a:gd name="adj2" fmla="val 43999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Next</a:t>
            </a:r>
          </a:p>
        </p:txBody>
      </p:sp>
      <p:pic>
        <p:nvPicPr>
          <p:cNvPr id="802822" name="Picture 6" descr="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882775"/>
            <a:ext cx="749935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D0096611-04BD-49B4-8F02-85418FA5D006}" type="slidenum">
              <a:rPr lang="en-US" altLang="en-US"/>
              <a:pPr/>
              <a:t>79</a:t>
            </a:fld>
            <a:endParaRPr lang="en-CA" altLang="en-US"/>
          </a:p>
        </p:txBody>
      </p:sp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 sz="5400">
                <a:solidFill>
                  <a:schemeClr val="tx2"/>
                </a:solidFill>
                <a:latin typeface="Arial" panose="020B0604020202020204" pitchFamily="34" charset="0"/>
              </a:rPr>
              <a:t>Display 3.13</a:t>
            </a:r>
            <a:br>
              <a:rPr lang="en-US" altLang="en-US" sz="540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n-US" sz="4000">
                <a:solidFill>
                  <a:schemeClr val="tx2"/>
                </a:solidFill>
                <a:latin typeface="Arial" panose="020B0604020202020204" pitchFamily="34" charset="0"/>
              </a:rPr>
              <a:t>(1/2)</a:t>
            </a:r>
          </a:p>
        </p:txBody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89156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778500" y="7048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Back</a:t>
            </a:r>
          </a:p>
        </p:txBody>
      </p:sp>
      <p:sp>
        <p:nvSpPr>
          <p:cNvPr id="689157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264400" y="666750"/>
            <a:ext cx="1066800" cy="635000"/>
          </a:xfrm>
          <a:prstGeom prst="rightArrow">
            <a:avLst>
              <a:gd name="adj1" fmla="val 57843"/>
              <a:gd name="adj2" fmla="val 43999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Next</a:t>
            </a:r>
          </a:p>
        </p:txBody>
      </p:sp>
      <p:pic>
        <p:nvPicPr>
          <p:cNvPr id="689158" name="Picture 6" descr="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1644650"/>
            <a:ext cx="3544887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31BA4F97-13F4-49E1-9BEB-993C0A164250}" type="slidenum">
              <a:rPr lang="en-US" altLang="en-US"/>
              <a:pPr/>
              <a:t>8</a:t>
            </a:fld>
            <a:endParaRPr lang="en-CA" altLang="en-US"/>
          </a:p>
        </p:txBody>
      </p:sp>
      <p:sp>
        <p:nvSpPr>
          <p:cNvPr id="72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Function Call Syntax</a:t>
            </a:r>
          </a:p>
        </p:txBody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 i="1"/>
              <a:t>Function_name</a:t>
            </a:r>
            <a:r>
              <a:rPr lang="en-US" altLang="en-US"/>
              <a:t> (</a:t>
            </a:r>
            <a:r>
              <a:rPr lang="en-US" altLang="en-US" i="1"/>
              <a:t>Argument_List</a:t>
            </a:r>
            <a:r>
              <a:rPr lang="en-US" altLang="en-US"/>
              <a:t>)</a:t>
            </a:r>
          </a:p>
          <a:p>
            <a:pPr lvl="1"/>
            <a:r>
              <a:rPr lang="en-US" altLang="en-US"/>
              <a:t>Argument_List is a comma separated list:</a:t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(</a:t>
            </a:r>
            <a:r>
              <a:rPr lang="en-US" altLang="en-US" i="1"/>
              <a:t>Argument_1, Argument_2, … , Argument_Last</a:t>
            </a:r>
            <a:r>
              <a:rPr lang="en-US" altLang="en-US"/>
              <a:t>)	</a:t>
            </a:r>
          </a:p>
          <a:p>
            <a:r>
              <a:rPr lang="en-US" altLang="en-US"/>
              <a:t>Example:</a:t>
            </a:r>
          </a:p>
          <a:p>
            <a:pPr lvl="1"/>
            <a:r>
              <a:rPr lang="en-US" altLang="en-US"/>
              <a:t>side = sqrt(area);</a:t>
            </a:r>
          </a:p>
          <a:p>
            <a:pPr lvl="1"/>
            <a:r>
              <a:rPr lang="en-US" altLang="en-US"/>
              <a:t>cout &lt;&lt; “2.5 to the power 3.0 is “</a:t>
            </a:r>
            <a:br>
              <a:rPr lang="en-US" altLang="en-US"/>
            </a:br>
            <a:r>
              <a:rPr lang="en-US" altLang="en-US"/>
              <a:t>         &lt;&lt; pow(2.5, 3.0);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A8E64D59-02F3-4F26-B119-F02E27E31FFD}" type="slidenum">
              <a:rPr lang="en-US" altLang="en-US"/>
              <a:pPr/>
              <a:t>80</a:t>
            </a:fld>
            <a:endParaRPr lang="en-CA" altLang="en-US"/>
          </a:p>
        </p:txBody>
      </p:sp>
      <p:sp>
        <p:nvSpPr>
          <p:cNvPr id="80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 sz="5400">
                <a:solidFill>
                  <a:schemeClr val="tx2"/>
                </a:solidFill>
                <a:latin typeface="Arial" panose="020B0604020202020204" pitchFamily="34" charset="0"/>
              </a:rPr>
              <a:t>Display 3.13</a:t>
            </a:r>
            <a:br>
              <a:rPr lang="en-US" altLang="en-US" sz="540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n-US" sz="4000">
                <a:solidFill>
                  <a:schemeClr val="tx2"/>
                </a:solidFill>
                <a:latin typeface="Arial" panose="020B0604020202020204" pitchFamily="34" charset="0"/>
              </a:rPr>
              <a:t>(2/2)</a:t>
            </a:r>
          </a:p>
        </p:txBody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06916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778500" y="7048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Back</a:t>
            </a:r>
          </a:p>
        </p:txBody>
      </p:sp>
      <p:sp>
        <p:nvSpPr>
          <p:cNvPr id="806917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264400" y="666750"/>
            <a:ext cx="1066800" cy="635000"/>
          </a:xfrm>
          <a:prstGeom prst="rightArrow">
            <a:avLst>
              <a:gd name="adj1" fmla="val 57843"/>
              <a:gd name="adj2" fmla="val 43999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Next</a:t>
            </a:r>
          </a:p>
        </p:txBody>
      </p:sp>
      <p:pic>
        <p:nvPicPr>
          <p:cNvPr id="806918" name="Picture 6" descr="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963738"/>
            <a:ext cx="8223250" cy="422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ABD30B37-1A79-4001-9A3B-C83F813F3AE8}" type="slidenum">
              <a:rPr lang="en-US" altLang="en-US"/>
              <a:pPr/>
              <a:t>81</a:t>
            </a:fld>
            <a:endParaRPr lang="en-CA" altLang="en-US"/>
          </a:p>
        </p:txBody>
      </p:sp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Display 3.14</a:t>
            </a:r>
          </a:p>
        </p:txBody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91204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778500" y="7048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Back</a:t>
            </a:r>
          </a:p>
        </p:txBody>
      </p:sp>
      <p:sp>
        <p:nvSpPr>
          <p:cNvPr id="691205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264400" y="666750"/>
            <a:ext cx="1066800" cy="635000"/>
          </a:xfrm>
          <a:prstGeom prst="rightArrow">
            <a:avLst>
              <a:gd name="adj1" fmla="val 57843"/>
              <a:gd name="adj2" fmla="val 43999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Next</a:t>
            </a:r>
          </a:p>
        </p:txBody>
      </p:sp>
      <p:pic>
        <p:nvPicPr>
          <p:cNvPr id="691206" name="Picture 6" descr="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025" y="1643063"/>
            <a:ext cx="4689475" cy="505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7D2C0F22-2EF6-45AD-BEC8-91082565C184}" type="slidenum">
              <a:rPr lang="en-US" altLang="en-US"/>
              <a:pPr/>
              <a:t>82</a:t>
            </a:fld>
            <a:endParaRPr lang="en-CA" altLang="en-US"/>
          </a:p>
        </p:txBody>
      </p:sp>
      <p:sp>
        <p:nvSpPr>
          <p:cNvPr id="70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Display 3.15</a:t>
            </a:r>
          </a:p>
        </p:txBody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02468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778500" y="7048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Back</a:t>
            </a:r>
          </a:p>
        </p:txBody>
      </p:sp>
      <p:sp>
        <p:nvSpPr>
          <p:cNvPr id="702469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264400" y="666750"/>
            <a:ext cx="1066800" cy="635000"/>
          </a:xfrm>
          <a:prstGeom prst="rightArrow">
            <a:avLst>
              <a:gd name="adj1" fmla="val 57843"/>
              <a:gd name="adj2" fmla="val 43999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Next</a:t>
            </a:r>
          </a:p>
        </p:txBody>
      </p:sp>
      <p:pic>
        <p:nvPicPr>
          <p:cNvPr id="702470" name="Picture 6" descr="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338" y="1670050"/>
            <a:ext cx="3584575" cy="508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3D5C2A8-E413-4F11-B83C-337754F77AF6}" type="slidenum">
              <a:rPr lang="en-US" altLang="en-US"/>
              <a:pPr/>
              <a:t>83</a:t>
            </a:fld>
            <a:endParaRPr lang="en-CA" altLang="en-US"/>
          </a:p>
        </p:txBody>
      </p:sp>
      <p:sp>
        <p:nvSpPr>
          <p:cNvPr id="81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 sz="5400">
                <a:solidFill>
                  <a:schemeClr val="tx2"/>
                </a:solidFill>
                <a:latin typeface="Arial" panose="020B0604020202020204" pitchFamily="34" charset="0"/>
              </a:rPr>
              <a:t>Display 3.16</a:t>
            </a:r>
            <a:br>
              <a:rPr lang="en-US" altLang="en-US" sz="540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n-US" sz="4000">
                <a:solidFill>
                  <a:schemeClr val="tx2"/>
                </a:solidFill>
                <a:latin typeface="Arial" panose="020B0604020202020204" pitchFamily="34" charset="0"/>
              </a:rPr>
              <a:t>(1/3)</a:t>
            </a:r>
          </a:p>
        </p:txBody>
      </p:sp>
      <p:sp>
        <p:nvSpPr>
          <p:cNvPr id="81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11012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778500" y="7048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Back</a:t>
            </a:r>
          </a:p>
        </p:txBody>
      </p:sp>
      <p:sp>
        <p:nvSpPr>
          <p:cNvPr id="811013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264400" y="666750"/>
            <a:ext cx="1066800" cy="635000"/>
          </a:xfrm>
          <a:prstGeom prst="rightArrow">
            <a:avLst>
              <a:gd name="adj1" fmla="val 57843"/>
              <a:gd name="adj2" fmla="val 43999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Next</a:t>
            </a:r>
          </a:p>
        </p:txBody>
      </p:sp>
      <p:pic>
        <p:nvPicPr>
          <p:cNvPr id="811014" name="Picture 6" descr="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150" y="1714500"/>
            <a:ext cx="4041775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B32ED6F3-A4D1-49B4-A299-7DACB89BC242}" type="slidenum">
              <a:rPr lang="en-US" altLang="en-US"/>
              <a:pPr/>
              <a:t>84</a:t>
            </a:fld>
            <a:endParaRPr lang="en-CA" altLang="en-US"/>
          </a:p>
        </p:txBody>
      </p:sp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 sz="5400">
                <a:solidFill>
                  <a:schemeClr val="tx2"/>
                </a:solidFill>
                <a:latin typeface="Arial" panose="020B0604020202020204" pitchFamily="34" charset="0"/>
              </a:rPr>
              <a:t>Display 3.16</a:t>
            </a:r>
            <a:br>
              <a:rPr lang="en-US" altLang="en-US" sz="540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n-US" sz="4000">
                <a:solidFill>
                  <a:schemeClr val="tx2"/>
                </a:solidFill>
                <a:latin typeface="Arial" panose="020B0604020202020204" pitchFamily="34" charset="0"/>
              </a:rPr>
              <a:t>(2/3)</a:t>
            </a:r>
          </a:p>
        </p:txBody>
      </p:sp>
      <p:sp>
        <p:nvSpPr>
          <p:cNvPr id="81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12036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778500" y="7048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Back</a:t>
            </a:r>
          </a:p>
        </p:txBody>
      </p:sp>
      <p:sp>
        <p:nvSpPr>
          <p:cNvPr id="812037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264400" y="666750"/>
            <a:ext cx="1066800" cy="635000"/>
          </a:xfrm>
          <a:prstGeom prst="rightArrow">
            <a:avLst>
              <a:gd name="adj1" fmla="val 57843"/>
              <a:gd name="adj2" fmla="val 43999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Next</a:t>
            </a:r>
          </a:p>
        </p:txBody>
      </p:sp>
      <p:pic>
        <p:nvPicPr>
          <p:cNvPr id="812038" name="Picture 6" descr="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1685925"/>
            <a:ext cx="3270250" cy="507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3876FC3F-6D04-4AEF-A083-6F3FB85AD740}" type="slidenum">
              <a:rPr lang="en-US" altLang="en-US"/>
              <a:pPr/>
              <a:t>85</a:t>
            </a:fld>
            <a:endParaRPr lang="en-CA" altLang="en-US"/>
          </a:p>
        </p:txBody>
      </p:sp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 sz="5400">
                <a:solidFill>
                  <a:schemeClr val="tx2"/>
                </a:solidFill>
                <a:latin typeface="Arial" panose="020B0604020202020204" pitchFamily="34" charset="0"/>
              </a:rPr>
              <a:t>Display 3.16</a:t>
            </a:r>
            <a:br>
              <a:rPr lang="en-US" altLang="en-US" sz="540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n-US" sz="4000">
                <a:solidFill>
                  <a:schemeClr val="tx2"/>
                </a:solidFill>
                <a:latin typeface="Arial" panose="020B0604020202020204" pitchFamily="34" charset="0"/>
              </a:rPr>
              <a:t>(3/3)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1306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778500" y="7048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Back</a:t>
            </a:r>
          </a:p>
        </p:txBody>
      </p:sp>
      <p:sp>
        <p:nvSpPr>
          <p:cNvPr id="813061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264400" y="666750"/>
            <a:ext cx="1066800" cy="635000"/>
          </a:xfrm>
          <a:prstGeom prst="rightArrow">
            <a:avLst>
              <a:gd name="adj1" fmla="val 57843"/>
              <a:gd name="adj2" fmla="val 43999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Next</a:t>
            </a:r>
          </a:p>
        </p:txBody>
      </p:sp>
      <p:pic>
        <p:nvPicPr>
          <p:cNvPr id="813062" name="Picture 6" descr="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1657350"/>
            <a:ext cx="6278563" cy="477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2003 Pearson Education, Inc.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0ABC40C-5DBA-49BA-82DA-813D855B1F58}" type="slidenum">
              <a:rPr lang="en-US" altLang="en-US"/>
              <a:pPr/>
              <a:t>9</a:t>
            </a:fld>
            <a:endParaRPr lang="en-CA" altLang="en-US"/>
          </a:p>
        </p:txBody>
      </p:sp>
      <p:sp>
        <p:nvSpPr>
          <p:cNvPr id="72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96200" cy="1295400"/>
          </a:xfrm>
        </p:spPr>
        <p:txBody>
          <a:bodyPr/>
          <a:lstStyle/>
          <a:p>
            <a:r>
              <a:rPr lang="en-US" altLang="en-US"/>
              <a:t>Function Libraries       </a:t>
            </a:r>
          </a:p>
        </p:txBody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48675" cy="4972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Predefined functions are found in libraries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The library must be “included” in  a program</a:t>
            </a:r>
            <a:br>
              <a:rPr lang="en-US" altLang="en-US" sz="2800"/>
            </a:br>
            <a:r>
              <a:rPr lang="en-US" altLang="en-US" sz="2800"/>
              <a:t>to make the functions available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An include directive tells the compiler which </a:t>
            </a:r>
            <a:br>
              <a:rPr lang="en-US" altLang="en-US" sz="2800"/>
            </a:br>
            <a:r>
              <a:rPr lang="en-US" altLang="en-US" sz="2800"/>
              <a:t>library </a:t>
            </a:r>
            <a:r>
              <a:rPr lang="en-US" altLang="en-US" sz="2800" u="sng"/>
              <a:t>header file</a:t>
            </a:r>
            <a:r>
              <a:rPr lang="en-US" altLang="en-US" sz="2800" i="1" u="sng"/>
              <a:t> </a:t>
            </a:r>
            <a:r>
              <a:rPr lang="en-US" altLang="en-US" sz="2800"/>
              <a:t> to include.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To include the math library containing sqrt():</a:t>
            </a:r>
            <a:br>
              <a:rPr lang="en-US" altLang="en-US" sz="2800"/>
            </a:br>
            <a:r>
              <a:rPr lang="en-US" altLang="en-US" sz="2800"/>
              <a:t/>
            </a:r>
            <a:br>
              <a:rPr lang="en-US" altLang="en-US" sz="2800"/>
            </a:br>
            <a:r>
              <a:rPr lang="en-US" altLang="en-US" sz="2800"/>
              <a:t>  			#include &lt;cmath&gt;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Newer standard libraries, such as cmath, also require</a:t>
            </a:r>
            <a:br>
              <a:rPr lang="en-US" altLang="en-US" sz="2800"/>
            </a:br>
            <a:r>
              <a:rPr lang="en-US" altLang="en-US" sz="2800"/>
              <a:t>the directive</a:t>
            </a:r>
            <a:br>
              <a:rPr lang="en-US" altLang="en-US" sz="2800"/>
            </a:br>
            <a:r>
              <a:rPr lang="en-US" altLang="en-US" sz="2800"/>
              <a:t>                       using namespace std;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v_ch02">
  <a:themeElements>
    <a:clrScheme name="sav_ch02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av_ch0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8BE1A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CC0000"/>
          </a:buClr>
          <a:buSzTx/>
          <a:buFont typeface="Wingdings" panose="05000000000000000000" pitchFamily="2" charset="2"/>
          <a:buNone/>
          <a:tabLst/>
          <a:defRPr kumimoji="0" lang="en-CA" alt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8BE1A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CC0000"/>
          </a:buClr>
          <a:buSzTx/>
          <a:buFont typeface="Wingdings" panose="05000000000000000000" pitchFamily="2" charset="2"/>
          <a:buNone/>
          <a:tabLst/>
          <a:defRPr kumimoji="0" lang="en-CA" alt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av_ch02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v_ch02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v_ch02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v_ch02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v_ch02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v_ch02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v_ch02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sav_ch02</Template>
  <TotalTime>3574</TotalTime>
  <Words>2048</Words>
  <Application>Microsoft Office PowerPoint</Application>
  <PresentationFormat>Letter Paper (8.5x11 in)</PresentationFormat>
  <Paragraphs>634</Paragraphs>
  <Slides>85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1" baseType="lpstr">
      <vt:lpstr>Arial</vt:lpstr>
      <vt:lpstr>Tahoma</vt:lpstr>
      <vt:lpstr>Times New Roman</vt:lpstr>
      <vt:lpstr>Wingdings</vt:lpstr>
      <vt:lpstr>sav_ch02</vt:lpstr>
      <vt:lpstr>Equation</vt:lpstr>
      <vt:lpstr>PowerPoint Presentation</vt:lpstr>
      <vt:lpstr>Chapter 3</vt:lpstr>
      <vt:lpstr>Overview </vt:lpstr>
      <vt:lpstr>Top Down Design</vt:lpstr>
      <vt:lpstr>Benefits of  Top Down Design</vt:lpstr>
      <vt:lpstr>Predefined Functions</vt:lpstr>
      <vt:lpstr>Function Calls</vt:lpstr>
      <vt:lpstr>Function Call Syntax</vt:lpstr>
      <vt:lpstr>Function Libraries       </vt:lpstr>
      <vt:lpstr>Other Predefined Functions</vt:lpstr>
      <vt:lpstr>Type Casting</vt:lpstr>
      <vt:lpstr>Type Cast Example</vt:lpstr>
      <vt:lpstr>Old Style Type Cast</vt:lpstr>
      <vt:lpstr>Section 3.2 Conclusion</vt:lpstr>
      <vt:lpstr>Programmer-Defined Functions</vt:lpstr>
      <vt:lpstr>Function Declaration</vt:lpstr>
      <vt:lpstr>Function Definition</vt:lpstr>
      <vt:lpstr>The Return Statement</vt:lpstr>
      <vt:lpstr>The Function Call</vt:lpstr>
      <vt:lpstr>Function Call Details</vt:lpstr>
      <vt:lpstr>Alternate Declarations</vt:lpstr>
      <vt:lpstr>Order of Arguments</vt:lpstr>
      <vt:lpstr>Function Definition Syntax</vt:lpstr>
      <vt:lpstr>Placing Definitions</vt:lpstr>
      <vt:lpstr>Section 3.3 Conclusion</vt:lpstr>
      <vt:lpstr>Procedural Abstraction</vt:lpstr>
      <vt:lpstr>Information Hiding</vt:lpstr>
      <vt:lpstr>Function Implementations and The Black Box</vt:lpstr>
      <vt:lpstr>Procedural Abstraction  and C++</vt:lpstr>
      <vt:lpstr>Procedural Abstraction  and Functions</vt:lpstr>
      <vt:lpstr>Formal Parameter Names</vt:lpstr>
      <vt:lpstr>Case Study  Buying Pizza</vt:lpstr>
      <vt:lpstr>Buying Pizza Problem Definition</vt:lpstr>
      <vt:lpstr>Buying Pizza Problem Analysis</vt:lpstr>
      <vt:lpstr>Buying Pizza Function Analysis</vt:lpstr>
      <vt:lpstr>Buying Pizza  unitprice Declaration</vt:lpstr>
      <vt:lpstr>Buying Pizza Algorithm Design</vt:lpstr>
      <vt:lpstr>Buying Pizza unitprice Algorithm</vt:lpstr>
      <vt:lpstr>Buying Pizza unitprice Pseudocode</vt:lpstr>
      <vt:lpstr>Buying Pizza The Calls of  unitprice </vt:lpstr>
      <vt:lpstr>Buying Pizza First try at unitprice</vt:lpstr>
      <vt:lpstr>Buying Pizza Second try at unitprice</vt:lpstr>
      <vt:lpstr>Program Testing</vt:lpstr>
      <vt:lpstr>Use Pseudocode</vt:lpstr>
      <vt:lpstr>Section 3.4 Conclusion</vt:lpstr>
      <vt:lpstr>Local Variables</vt:lpstr>
      <vt:lpstr>Global Constants</vt:lpstr>
      <vt:lpstr>Global Variables</vt:lpstr>
      <vt:lpstr>Formal Parameters are Local Variables</vt:lpstr>
      <vt:lpstr>Namespaces Revisited</vt:lpstr>
      <vt:lpstr>Example: Factorial</vt:lpstr>
      <vt:lpstr>Overloading Function Names</vt:lpstr>
      <vt:lpstr>Overloading Examples</vt:lpstr>
      <vt:lpstr>Overloading Details</vt:lpstr>
      <vt:lpstr>Overloading Example</vt:lpstr>
      <vt:lpstr>Automatic Type Conversion</vt:lpstr>
      <vt:lpstr>Type Conversion Problem</vt:lpstr>
      <vt:lpstr>Section 3.6 Conclusion</vt:lpstr>
      <vt:lpstr>Chapter 3 -- End</vt:lpstr>
      <vt:lpstr>Display 3.1</vt:lpstr>
      <vt:lpstr>Display 3.2</vt:lpstr>
      <vt:lpstr>Display 3.3  (1/2)</vt:lpstr>
      <vt:lpstr>Display 3.3 (2/2)</vt:lpstr>
      <vt:lpstr>Display 3.4 (1/2)</vt:lpstr>
      <vt:lpstr>Display 3.4 (2/2)</vt:lpstr>
      <vt:lpstr>Display 3.5 (1/2)</vt:lpstr>
      <vt:lpstr>Display 3.5 (2/2)</vt:lpstr>
      <vt:lpstr>Display 3.6</vt:lpstr>
      <vt:lpstr>Display 3.7</vt:lpstr>
      <vt:lpstr>Display 3.8</vt:lpstr>
      <vt:lpstr>Display 3.9 (1/2)</vt:lpstr>
      <vt:lpstr>Display 3.9 (2/2)</vt:lpstr>
      <vt:lpstr>Display 3.10 (1/2)</vt:lpstr>
      <vt:lpstr>Display 3.10 (2/2)</vt:lpstr>
      <vt:lpstr>Display 3.11 (1/2)</vt:lpstr>
      <vt:lpstr>Display 3.11 (2/2)</vt:lpstr>
      <vt:lpstr>Display 3.12 (1/2)</vt:lpstr>
      <vt:lpstr>Display 3.12 (2/2)</vt:lpstr>
      <vt:lpstr>Display 3.13 (1/2)</vt:lpstr>
      <vt:lpstr>Display 3.13 (2/2)</vt:lpstr>
      <vt:lpstr>Display 3.14</vt:lpstr>
      <vt:lpstr>Display 3.15</vt:lpstr>
      <vt:lpstr>Display 3.16 (1/3)</vt:lpstr>
      <vt:lpstr>Display 3.16 (2/3)</vt:lpstr>
      <vt:lpstr>Display 3.16 (3/3)</vt:lpstr>
    </vt:vector>
  </TitlesOfParts>
  <Company>Addison-Wesley 2003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Procedural Abstraction and Functions That Return a Value</dc:title>
  <dc:subject/>
  <dc:creator>Mohammed Kayed</dc:creator>
  <cp:lastModifiedBy>Mohammed Kayed</cp:lastModifiedBy>
  <cp:revision>183</cp:revision>
  <cp:lastPrinted>2001-11-04T00:51:13Z</cp:lastPrinted>
  <dcterms:created xsi:type="dcterms:W3CDTF">2002-05-19T03:30:33Z</dcterms:created>
  <dcterms:modified xsi:type="dcterms:W3CDTF">2020-02-15T18:55:51Z</dcterms:modified>
</cp:coreProperties>
</file>