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3"/>
  </p:notesMasterIdLst>
  <p:handoutMasterIdLst>
    <p:handoutMasterId r:id="rId94"/>
  </p:handoutMasterIdLst>
  <p:sldIdLst>
    <p:sldId id="321" r:id="rId2"/>
    <p:sldId id="486" r:id="rId3"/>
    <p:sldId id="343" r:id="rId4"/>
    <p:sldId id="404" r:id="rId5"/>
    <p:sldId id="484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5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32" r:id="rId27"/>
    <p:sldId id="483" r:id="rId28"/>
    <p:sldId id="433" r:id="rId29"/>
    <p:sldId id="435" r:id="rId30"/>
    <p:sldId id="436" r:id="rId31"/>
    <p:sldId id="434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8" r:id="rId43"/>
    <p:sldId id="447" r:id="rId44"/>
    <p:sldId id="449" r:id="rId45"/>
    <p:sldId id="450" r:id="rId46"/>
    <p:sldId id="451" r:id="rId47"/>
    <p:sldId id="429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60" r:id="rId56"/>
    <p:sldId id="459" r:id="rId57"/>
    <p:sldId id="461" r:id="rId58"/>
    <p:sldId id="462" r:id="rId59"/>
    <p:sldId id="463" r:id="rId60"/>
    <p:sldId id="464" r:id="rId61"/>
    <p:sldId id="465" r:id="rId62"/>
    <p:sldId id="469" r:id="rId63"/>
    <p:sldId id="467" r:id="rId64"/>
    <p:sldId id="470" r:id="rId65"/>
    <p:sldId id="472" r:id="rId66"/>
    <p:sldId id="474" r:id="rId67"/>
    <p:sldId id="476" r:id="rId68"/>
    <p:sldId id="477" r:id="rId69"/>
    <p:sldId id="430" r:id="rId70"/>
    <p:sldId id="478" r:id="rId71"/>
    <p:sldId id="479" r:id="rId72"/>
    <p:sldId id="480" r:id="rId73"/>
    <p:sldId id="481" r:id="rId74"/>
    <p:sldId id="485" r:id="rId75"/>
    <p:sldId id="349" r:id="rId76"/>
    <p:sldId id="359" r:id="rId77"/>
    <p:sldId id="431" r:id="rId78"/>
    <p:sldId id="360" r:id="rId79"/>
    <p:sldId id="365" r:id="rId80"/>
    <p:sldId id="369" r:id="rId81"/>
    <p:sldId id="372" r:id="rId82"/>
    <p:sldId id="361" r:id="rId83"/>
    <p:sldId id="380" r:id="rId84"/>
    <p:sldId id="387" r:id="rId85"/>
    <p:sldId id="375" r:id="rId86"/>
    <p:sldId id="397" r:id="rId87"/>
    <p:sldId id="468" r:id="rId88"/>
    <p:sldId id="471" r:id="rId89"/>
    <p:sldId id="473" r:id="rId90"/>
    <p:sldId id="475" r:id="rId91"/>
    <p:sldId id="482" r:id="rId92"/>
  </p:sldIdLst>
  <p:sldSz cx="9144000" cy="6858000" type="letter"/>
  <p:notesSz cx="6858000" cy="91440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EDF"/>
    <a:srgbClr val="F8BE1A"/>
    <a:srgbClr val="F6DC1C"/>
    <a:srgbClr val="A72CDE"/>
    <a:srgbClr val="A52E2C"/>
    <a:srgbClr val="595959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38"/>
      </p:cViewPr>
      <p:guideLst>
        <p:guide orient="horz" pos="2136"/>
        <p:guide pos="28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04" y="2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3BF52DF-C42C-42E3-ADC2-4F401532533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082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C2A0DA37-9A50-43CB-A2DD-067B99BA33A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321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89C1ED3-8A9D-47FF-9953-1731BD6C3DA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78307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E0C58C1-DAE5-43FE-BA8A-C1270C75EBE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10884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9050"/>
            <a:ext cx="2152650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305550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F3D9A12-449F-476E-8B21-18F173A4DCC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86297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5A9D84A-16D8-496F-A23D-4FDB3EDE70F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0386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34C8396-9446-417B-A74F-940BC2798BC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16241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481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524000"/>
            <a:ext cx="41481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FCAD69E-071F-43B1-BF99-464BE3BF9ED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809540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7C9C63F-DADC-4C50-BCAE-C6E00C1D1AF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432664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EE7AF8F-250B-49E2-9A48-2B31A3755FD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331245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C0F813-38CB-4295-A26C-DAE15047B0B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486773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B0A35A9-5574-4A0D-8903-1C28C42115D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028938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2B5FFA0-B3DD-43BE-977C-E54998D8653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46104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448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7569200" y="303213"/>
            <a:ext cx="1336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905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103" name="Picture 31" descr="h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91440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sign_onl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85750"/>
            <a:ext cx="7556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Rectangle 33"/>
          <p:cNvSpPr>
            <a:spLocks noChangeArrowheads="1"/>
          </p:cNvSpPr>
          <p:nvPr userDrawn="1"/>
        </p:nvSpPr>
        <p:spPr bwMode="auto">
          <a:xfrm>
            <a:off x="0" y="0"/>
            <a:ext cx="73025" cy="6858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56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000">
                <a:latin typeface="+mn-lt"/>
              </a:defRPr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2000" b="1">
                <a:latin typeface="+mn-lt"/>
              </a:defRPr>
            </a:lvl1pPr>
          </a:lstStyle>
          <a:p>
            <a:r>
              <a:rPr lang="en-US" altLang="en-US"/>
              <a:t>Slide </a:t>
            </a:r>
            <a:fld id="{717E59EA-6ED6-4C4C-9269-3CB011BB6BD2}" type="slidenum">
              <a:rPr lang="en-US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uiExpand="1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60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14.xml"/><Relationship Id="rId7" Type="http://schemas.openxmlformats.org/officeDocument/2006/relationships/slide" Target="slide4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D:\My%20Documents\Savitch%20Slides\Savitch2a.ppt#-1,26,Data Types and Expressions" TargetMode="External"/><Relationship Id="rId5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hyperlink" Target="file:///D:\SYS\Savitch%20Slides\Savitch2_1.ppt#-1,3,Naming Variable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CE48D48-32B3-40DB-98AF-0679E772B927}" type="slidenum">
              <a:rPr lang="en-US" altLang="en-US"/>
              <a:pPr/>
              <a:t>1</a:t>
            </a:fld>
            <a:endParaRPr lang="en-CA" altLang="en-US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894" name="Picture 22" descr="cover_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3E21877-6A00-45EC-95AC-F43DFF7F9CFF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Assignment Statements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An assignment statement changes the value of a variable</a:t>
            </a:r>
          </a:p>
          <a:p>
            <a:pPr lvl="1"/>
            <a:r>
              <a:rPr lang="en-US" altLang="en-US" sz="2400"/>
              <a:t>total_weight = one_weight + number_of_bars; </a:t>
            </a:r>
          </a:p>
          <a:p>
            <a:pPr lvl="2"/>
            <a:r>
              <a:rPr lang="en-US" altLang="en-US" sz="2000"/>
              <a:t>total_weight  is set to the sum one_weight + number_of_bars </a:t>
            </a:r>
            <a:br>
              <a:rPr lang="en-US" altLang="en-US" sz="2000"/>
            </a:br>
            <a:endParaRPr lang="en-US" altLang="en-US" sz="2000"/>
          </a:p>
          <a:p>
            <a:pPr lvl="1"/>
            <a:r>
              <a:rPr lang="en-US" altLang="en-US" sz="2400"/>
              <a:t>Assignment statements end with a semi-colon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The single variable to be changed is always on the left</a:t>
            </a:r>
            <a:br>
              <a:rPr lang="en-US" altLang="en-US" sz="2400"/>
            </a:br>
            <a:r>
              <a:rPr lang="en-US" altLang="en-US" sz="2400"/>
              <a:t>of the assignment operator ‘=‘ 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On the right of the assignment operator can be</a:t>
            </a:r>
          </a:p>
          <a:p>
            <a:pPr lvl="2"/>
            <a:r>
              <a:rPr lang="en-US" altLang="en-US" sz="2000"/>
              <a:t>Constants --   age = 21;</a:t>
            </a:r>
          </a:p>
          <a:p>
            <a:pPr lvl="2"/>
            <a:r>
              <a:rPr lang="en-US" altLang="en-US" sz="2000"/>
              <a:t>Variables --   my_cost = your_cost;</a:t>
            </a:r>
          </a:p>
          <a:p>
            <a:pPr lvl="2"/>
            <a:r>
              <a:rPr lang="en-US" altLang="en-US" sz="2000"/>
              <a:t>Expressions --  circumference = diameter * 3.14159;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DA43702-F514-4099-92BE-A905ABFFAAB6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Assignment Statements and Algebra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‘=‘ operator in C++ is not an equal sign</a:t>
            </a:r>
          </a:p>
          <a:p>
            <a:pPr lvl="1"/>
            <a:r>
              <a:rPr lang="en-US" altLang="en-US"/>
              <a:t>The following statement cannot be true in algebra</a:t>
            </a:r>
            <a:br>
              <a:rPr lang="en-US" altLang="en-US"/>
            </a:br>
            <a:endParaRPr lang="en-US" altLang="en-US"/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/>
              <a:t>        number_of_bars =  number_of_bars  +  3;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In C++ it means the </a:t>
            </a:r>
            <a:r>
              <a:rPr lang="en-US" altLang="en-US" b="1"/>
              <a:t>new</a:t>
            </a:r>
            <a:r>
              <a:rPr lang="en-US" altLang="en-US"/>
              <a:t> value of number_of_bars </a:t>
            </a:r>
            <a:br>
              <a:rPr lang="en-US" altLang="en-US"/>
            </a:br>
            <a:r>
              <a:rPr lang="en-US" altLang="en-US"/>
              <a:t>is the </a:t>
            </a:r>
            <a:r>
              <a:rPr lang="en-US" altLang="en-US" b="1"/>
              <a:t>previous</a:t>
            </a:r>
            <a:r>
              <a:rPr lang="en-US" altLang="en-US"/>
              <a:t> value of number_of_bars plus 3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20BB35E-2C38-42CA-A9CB-D6B65DA5D761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Initializing Variables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Declaring a variable does not give it a value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Giving a variable its first value is </a:t>
            </a:r>
            <a:r>
              <a:rPr lang="en-US" altLang="en-US" sz="2400" b="1"/>
              <a:t>initializing</a:t>
            </a:r>
            <a:r>
              <a:rPr lang="en-US" altLang="en-US" sz="2400"/>
              <a:t> the variable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Variables are initialized  in assignment statements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		double mpg;        // declare the variable</a:t>
            </a:r>
            <a:br>
              <a:rPr lang="en-US" altLang="en-US" sz="2800"/>
            </a:br>
            <a:r>
              <a:rPr lang="en-US" altLang="en-US" sz="2800"/>
              <a:t>     		mpg = 26.3;         // initialize the variable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Declaration and initialization can be combined</a:t>
            </a:r>
            <a:br>
              <a:rPr lang="en-US" altLang="en-US" sz="2800"/>
            </a:br>
            <a:r>
              <a:rPr lang="en-US" altLang="en-US" sz="2800"/>
              <a:t>using two methods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Method 1</a:t>
            </a:r>
            <a:br>
              <a:rPr lang="en-US" altLang="en-US" sz="2400"/>
            </a:br>
            <a:r>
              <a:rPr lang="en-US" altLang="en-US" sz="2400"/>
              <a:t>		double mpg = 26.3, area = 0.0 , volume;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Method 2</a:t>
            </a:r>
            <a:br>
              <a:rPr lang="en-US" altLang="en-US" sz="2400"/>
            </a:br>
            <a:r>
              <a:rPr lang="en-US" altLang="en-US" sz="2400"/>
              <a:t> 		double mpg(26.3),  area(0.0), volume;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CAC0F83-1BFB-4EAB-B3C0-56A2FF53BA50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Section 2.1 Conclusion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Can you</a:t>
            </a:r>
          </a:p>
          <a:p>
            <a:pPr lvl="1"/>
            <a:r>
              <a:rPr lang="en-US" altLang="en-US" sz="2400"/>
              <a:t>Declare and initialize two integers variables to zero?  </a:t>
            </a:r>
            <a:br>
              <a:rPr lang="en-US" altLang="en-US" sz="2400"/>
            </a:br>
            <a:r>
              <a:rPr lang="en-US" altLang="en-US" sz="2400"/>
              <a:t>The variables are named feet and inches.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Declare and initialize two variables, one int  and one double?</a:t>
            </a:r>
            <a:br>
              <a:rPr lang="en-US" altLang="en-US" sz="2400"/>
            </a:br>
            <a:r>
              <a:rPr lang="en-US" altLang="en-US" sz="2400"/>
              <a:t>Both should be initialized to the appropriate form of 5.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Give good variable names for identifiers to store</a:t>
            </a:r>
          </a:p>
          <a:p>
            <a:pPr lvl="2"/>
            <a:r>
              <a:rPr lang="en-US" altLang="en-US" sz="2000"/>
              <a:t>the speed of an automobile?</a:t>
            </a:r>
          </a:p>
          <a:p>
            <a:pPr lvl="2"/>
            <a:r>
              <a:rPr lang="en-US" altLang="en-US" sz="2000"/>
              <a:t>an hourly pay rate?</a:t>
            </a:r>
          </a:p>
          <a:p>
            <a:pPr lvl="2"/>
            <a:r>
              <a:rPr lang="en-US" altLang="en-US" sz="2000"/>
              <a:t>the highest score on an exam?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1B27977-6D48-4D0E-A00A-5C018232B494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  <a:noFill/>
          <a:ln/>
        </p:spPr>
        <p:txBody>
          <a:bodyPr anchor="t"/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Input and Output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</a:t>
            </a:r>
            <a:r>
              <a:rPr lang="en-US" altLang="en-US" sz="2800" b="1"/>
              <a:t>data stream</a:t>
            </a:r>
            <a:r>
              <a:rPr lang="en-US" altLang="en-US" sz="2800"/>
              <a:t> is a sequence of data</a:t>
            </a:r>
            <a:endParaRPr lang="en-US" altLang="en-US" sz="2400"/>
          </a:p>
          <a:p>
            <a:pPr lvl="1"/>
            <a:r>
              <a:rPr lang="en-US" altLang="en-US" sz="2000"/>
              <a:t>Typically in the form of characters or numbers</a:t>
            </a:r>
            <a:br>
              <a:rPr lang="en-US" altLang="en-US" sz="2000"/>
            </a:br>
            <a:endParaRPr lang="en-US" altLang="en-US" sz="2000"/>
          </a:p>
          <a:p>
            <a:r>
              <a:rPr lang="en-US" altLang="en-US" sz="2400"/>
              <a:t>An input stream is data for the program to use</a:t>
            </a:r>
          </a:p>
          <a:p>
            <a:pPr lvl="1"/>
            <a:r>
              <a:rPr lang="en-US" altLang="en-US" sz="2000"/>
              <a:t>Typically originates</a:t>
            </a:r>
          </a:p>
          <a:p>
            <a:pPr lvl="2"/>
            <a:r>
              <a:rPr lang="en-US" altLang="en-US" sz="1800"/>
              <a:t>at the keyboard</a:t>
            </a:r>
          </a:p>
          <a:p>
            <a:pPr lvl="2"/>
            <a:r>
              <a:rPr lang="en-US" altLang="en-US" sz="1800"/>
              <a:t>at a file</a:t>
            </a:r>
            <a:br>
              <a:rPr lang="en-US" altLang="en-US" sz="1800"/>
            </a:br>
            <a:endParaRPr lang="en-US" altLang="en-US" sz="1800"/>
          </a:p>
          <a:p>
            <a:r>
              <a:rPr lang="en-US" altLang="en-US" sz="2400"/>
              <a:t>An output stream is the program’s output</a:t>
            </a:r>
          </a:p>
          <a:p>
            <a:pPr lvl="1"/>
            <a:r>
              <a:rPr lang="en-US" altLang="en-US" sz="2000"/>
              <a:t>Destination is typically </a:t>
            </a:r>
          </a:p>
          <a:p>
            <a:pPr lvl="2"/>
            <a:r>
              <a:rPr lang="en-US" altLang="en-US" sz="1800"/>
              <a:t>the monitor</a:t>
            </a:r>
          </a:p>
          <a:p>
            <a:pPr lvl="2"/>
            <a:r>
              <a:rPr lang="en-US" altLang="en-US" sz="1800"/>
              <a:t>a file</a:t>
            </a:r>
          </a:p>
        </p:txBody>
      </p:sp>
      <p:sp>
        <p:nvSpPr>
          <p:cNvPr id="606215" name="Text Box 7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EE71EC5-184D-4400-9C4C-22D4CE4616C9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Output using cout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562975" cy="4991100"/>
          </a:xfrm>
        </p:spPr>
        <p:txBody>
          <a:bodyPr/>
          <a:lstStyle/>
          <a:p>
            <a:endParaRPr lang="en-US" altLang="en-US" sz="24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r>
              <a:rPr lang="en-US" altLang="en-US" sz="2800">
                <a:latin typeface="Arial" panose="020B0604020202020204" pitchFamily="34" charset="0"/>
              </a:rPr>
              <a:t>cout is an output stream sending data to the monitor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The insertion operator "&lt;&lt;" inserts data into cout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Example: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          cout &lt;&lt; number_of_bars &lt;&lt; " candy bars\n";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</a:rPr>
              <a:t>This line sends two items to the monitor</a:t>
            </a:r>
          </a:p>
          <a:p>
            <a:pPr lvl="2"/>
            <a:r>
              <a:rPr lang="en-US" altLang="en-US" sz="2000">
                <a:latin typeface="Arial" panose="020B0604020202020204" pitchFamily="34" charset="0"/>
              </a:rPr>
              <a:t>The value of number_of_bars</a:t>
            </a:r>
          </a:p>
          <a:p>
            <a:pPr lvl="2"/>
            <a:r>
              <a:rPr lang="en-US" altLang="en-US" sz="2000">
                <a:latin typeface="Arial" panose="020B0604020202020204" pitchFamily="34" charset="0"/>
              </a:rPr>
              <a:t>The quoted string of characters " candy bars\n"</a:t>
            </a:r>
          </a:p>
          <a:p>
            <a:pPr lvl="3"/>
            <a:r>
              <a:rPr lang="en-US" altLang="en-US" sz="1800">
                <a:latin typeface="Arial" panose="020B0604020202020204" pitchFamily="34" charset="0"/>
              </a:rPr>
              <a:t>Notice the space before the ‘c’ in candy</a:t>
            </a:r>
          </a:p>
          <a:p>
            <a:pPr lvl="3"/>
            <a:r>
              <a:rPr lang="en-US" altLang="en-US" sz="1800">
                <a:latin typeface="Arial" panose="020B0604020202020204" pitchFamily="34" charset="0"/>
              </a:rPr>
              <a:t>The ‘\n’ causes a new line to be started following the ‘s’ in bars</a:t>
            </a: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pPr lvl="2"/>
            <a:r>
              <a:rPr lang="en-US" altLang="en-US" sz="2000">
                <a:latin typeface="Arial" panose="020B0604020202020204" pitchFamily="34" charset="0"/>
              </a:rPr>
              <a:t>A new insertion operator is used for each item of output</a:t>
            </a:r>
          </a:p>
          <a:p>
            <a:pPr lvl="1"/>
            <a:endParaRPr lang="en-US" altLang="en-US" sz="2400">
              <a:latin typeface="Arial" panose="020B0604020202020204" pitchFamily="34" charset="0"/>
            </a:endParaRPr>
          </a:p>
          <a:p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24D2011-4AB7-4CE2-9730-3F295C31B550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Examples Using cout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This produces the same result as the previous sample 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                               cout &lt;&lt; number_of_bars ;</a:t>
            </a:r>
            <a:br>
              <a:rPr lang="en-US" altLang="en-US" sz="2400"/>
            </a:br>
            <a:r>
              <a:rPr lang="en-US" altLang="en-US" sz="2400"/>
              <a:t>                               cout &lt;&lt; " candy bars\n";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Here arithmetic is performed in the cout statement</a:t>
            </a:r>
            <a:br>
              <a:rPr lang="en-US" altLang="en-US" sz="2400"/>
            </a:br>
            <a:r>
              <a:rPr lang="en-US" altLang="en-US" sz="2400"/>
              <a:t>                               cout &lt;&lt; "Total cost is $" &lt;&lt; (price + tax);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Quoted strings are enclosed in double quotes ("Walter")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Don’t use two single quotes  (')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 blank space can also be inserted with </a:t>
            </a:r>
            <a:br>
              <a:rPr lang="en-US" altLang="en-US" sz="2400"/>
            </a:br>
            <a:r>
              <a:rPr lang="en-US" altLang="en-US" sz="2400"/>
              <a:t>       </a:t>
            </a:r>
            <a:br>
              <a:rPr lang="en-US" altLang="en-US" sz="2400"/>
            </a:br>
            <a:r>
              <a:rPr lang="en-US" altLang="en-US" sz="2400"/>
              <a:t>                                cout &lt;&lt; " " ;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if there  are no strings in which a space is desired as </a:t>
            </a:r>
            <a:br>
              <a:rPr lang="en-US" altLang="en-US" sz="2400"/>
            </a:br>
            <a:r>
              <a:rPr lang="en-US" altLang="en-US" sz="2400"/>
              <a:t>in  " candy bars\n</a:t>
            </a:r>
            <a:r>
              <a:rPr lang="en-US" altLang="en-US" sz="2000"/>
              <a:t>" </a:t>
            </a:r>
          </a:p>
          <a:p>
            <a:pPr lvl="1"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AF5A536-450A-466E-AAB1-05B5F7915148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Include Directives 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Include Directives add library files to our programs</a:t>
            </a:r>
            <a:br>
              <a:rPr lang="en-US" altLang="en-US" sz="2800"/>
            </a:br>
            <a:endParaRPr lang="en-US" altLang="en-US" sz="2800"/>
          </a:p>
          <a:p>
            <a:pPr lvl="1">
              <a:lnSpc>
                <a:spcPct val="80000"/>
              </a:lnSpc>
            </a:pPr>
            <a:r>
              <a:rPr lang="en-US" altLang="en-US" sz="2400"/>
              <a:t>To make the definitions of the cin and cout available to </a:t>
            </a:r>
            <a:br>
              <a:rPr lang="en-US" altLang="en-US" sz="2400"/>
            </a:br>
            <a:r>
              <a:rPr lang="en-US" altLang="en-US" sz="2400"/>
              <a:t>the program:</a:t>
            </a:r>
            <a:br>
              <a:rPr lang="en-US" altLang="en-US" sz="2400"/>
            </a:br>
            <a:r>
              <a:rPr lang="en-US" altLang="en-US" sz="2400"/>
              <a:t>                </a:t>
            </a:r>
            <a:br>
              <a:rPr lang="en-US" altLang="en-US" sz="2400"/>
            </a:br>
            <a:r>
              <a:rPr lang="en-US" altLang="en-US" sz="2400"/>
              <a:t>                             #include &lt;iostream&gt;</a:t>
            </a:r>
            <a:br>
              <a:rPr lang="en-US" altLang="en-US" sz="2400"/>
            </a:br>
            <a:r>
              <a:rPr lang="en-US" altLang="en-US" sz="2400"/>
              <a:t>                             </a:t>
            </a:r>
            <a:br>
              <a:rPr lang="en-US" altLang="en-US" sz="2400"/>
            </a:br>
            <a:r>
              <a:rPr lang="en-US" altLang="en-US" sz="2400"/>
              <a:t> 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Using Directives include a collection of defined names</a:t>
            </a:r>
            <a:br>
              <a:rPr lang="en-US" altLang="en-US" sz="2800"/>
            </a:br>
            <a:endParaRPr lang="en-US" altLang="en-US" sz="2800"/>
          </a:p>
          <a:p>
            <a:pPr lvl="1">
              <a:lnSpc>
                <a:spcPct val="80000"/>
              </a:lnSpc>
            </a:pPr>
            <a:r>
              <a:rPr lang="en-US" altLang="en-US" sz="2400"/>
              <a:t>To make the names cin and cout available to our program: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                              using namespace std;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285237B-2B1B-48D3-B0F5-E1E1AA754A62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Escape Sequences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Escape sequences tell the compiler to treat characters</a:t>
            </a:r>
            <a:br>
              <a:rPr lang="en-US" altLang="en-US" sz="2800"/>
            </a:br>
            <a:r>
              <a:rPr lang="en-US" altLang="en-US" sz="2800"/>
              <a:t> in a special way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'\' is the escape character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To create a newline in output use </a:t>
            </a:r>
            <a:br>
              <a:rPr lang="en-US" altLang="en-US" sz="2400"/>
            </a:br>
            <a:r>
              <a:rPr lang="en-US" altLang="en-US" sz="2400"/>
              <a:t>              \n  –    cout &lt;&lt; "\n";</a:t>
            </a:r>
            <a:br>
              <a:rPr lang="en-US" altLang="en-US" sz="2400"/>
            </a:br>
            <a:r>
              <a:rPr lang="en-US" altLang="en-US" sz="2400"/>
              <a:t>        or the newer alternative</a:t>
            </a:r>
            <a:br>
              <a:rPr lang="en-US" altLang="en-US" sz="2400"/>
            </a:br>
            <a:r>
              <a:rPr lang="en-US" altLang="en-US" sz="2400"/>
              <a:t>                         cout &lt;&lt; endl;</a:t>
            </a:r>
            <a:br>
              <a:rPr lang="en-US" altLang="en-US" sz="2400"/>
            </a:b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2400"/>
              <a:t>Other escape sequences:</a:t>
            </a:r>
            <a:br>
              <a:rPr lang="en-US" altLang="en-US" sz="2400"/>
            </a:br>
            <a:r>
              <a:rPr lang="en-US" altLang="en-US" sz="2400"/>
              <a:t>             \t  	--  a tab</a:t>
            </a:r>
            <a:br>
              <a:rPr lang="en-US" altLang="en-US" sz="2400"/>
            </a:br>
            <a:r>
              <a:rPr lang="en-US" altLang="en-US" sz="2400"/>
              <a:t>             \\  	--  a backslash character</a:t>
            </a:r>
            <a:br>
              <a:rPr lang="en-US" altLang="en-US" sz="2400"/>
            </a:br>
            <a:r>
              <a:rPr lang="en-US" altLang="en-US" sz="2400"/>
              <a:t>             \"  	--  a quote character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E2EFC1A-39B8-4E46-A955-2C45E0D2D6DE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Formatting Real Numbers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Real numbers (type double) produce a variety of outputs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	double price = 78.5;</a:t>
            </a:r>
            <a:br>
              <a:rPr lang="en-US" altLang="en-US" sz="2800"/>
            </a:br>
            <a:r>
              <a:rPr lang="en-US" altLang="en-US" sz="2800"/>
              <a:t>	cout &lt;&lt; "The price is $" &lt;&lt; price &lt;&lt; endl;  </a:t>
            </a:r>
            <a:br>
              <a:rPr lang="en-US" altLang="en-US" sz="2800"/>
            </a:br>
            <a:endParaRPr lang="en-US" altLang="en-US" sz="2800"/>
          </a:p>
          <a:p>
            <a:pPr lvl="1"/>
            <a:r>
              <a:rPr lang="en-US" altLang="en-US" sz="2400"/>
              <a:t>The output could be any of these:</a:t>
            </a:r>
            <a:br>
              <a:rPr lang="en-US" altLang="en-US" sz="2400"/>
            </a:br>
            <a:r>
              <a:rPr lang="en-US" altLang="en-US" sz="2400"/>
              <a:t>                   	The price is $78.5</a:t>
            </a:r>
            <a:br>
              <a:rPr lang="en-US" altLang="en-US" sz="2400"/>
            </a:br>
            <a:r>
              <a:rPr lang="en-US" altLang="en-US" sz="2400"/>
              <a:t> 			The price is $78.500000</a:t>
            </a:r>
            <a:br>
              <a:rPr lang="en-US" altLang="en-US" sz="2400"/>
            </a:br>
            <a:r>
              <a:rPr lang="en-US" altLang="en-US" sz="2400"/>
              <a:t>			The price is $7.850000e01</a:t>
            </a:r>
          </a:p>
          <a:p>
            <a:pPr lvl="1"/>
            <a:r>
              <a:rPr lang="en-US" altLang="en-US" sz="2400"/>
              <a:t>The most unlikely output is:</a:t>
            </a:r>
            <a:br>
              <a:rPr lang="en-US" altLang="en-US" sz="2400"/>
            </a:br>
            <a:r>
              <a:rPr lang="en-US" altLang="en-US" sz="2400"/>
              <a:t> 			The price is $78.50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B62CA15-913F-4751-A8D5-3CC0EA04678D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648700" cy="914400"/>
          </a:xfrm>
          <a:noFill/>
          <a:ln/>
        </p:spPr>
        <p:txBody>
          <a:bodyPr anchor="t"/>
          <a:lstStyle/>
          <a:p>
            <a:pPr algn="ctr"/>
            <a:r>
              <a:rPr lang="en-US" altLang="en-US" sz="9600">
                <a:solidFill>
                  <a:schemeClr val="tx2"/>
                </a:solidFill>
                <a:cs typeface="Times New Roman" panose="02020603050405020304" pitchFamily="18" charset="0"/>
              </a:rPr>
              <a:t>Chapter 2</a:t>
            </a:r>
            <a:endParaRPr lang="en-US" altLang="en-US" sz="96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228600" y="2362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C++ Basics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7E988CA-68C8-4AA4-BEAB-E97BE23A8011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Showing Decimal Places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14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cout includes tools to specify the output of type double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To specify fixed point notation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setf(ios::fixed) </a:t>
            </a:r>
            <a:endParaRPr lang="en-US" altLang="en-US"/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To specify that the decimal point will always be shown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setf(ios::showpoint)</a:t>
            </a:r>
            <a:endParaRPr lang="en-US" altLang="en-US"/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en-US" altLang="en-US" sz="2400"/>
              <a:t>To specify that two decimal places will always be shown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precision(2)</a:t>
            </a:r>
            <a:br>
              <a:rPr lang="en-US" altLang="en-US" sz="2400"/>
            </a:b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 sz="2400"/>
              <a:t>Example:	cout</a:t>
            </a:r>
            <a:r>
              <a:rPr lang="en-US" altLang="en-US" sz="2400" b="1"/>
              <a:t>.</a:t>
            </a:r>
            <a:r>
              <a:rPr lang="en-US" altLang="en-US" sz="2400"/>
              <a:t>setf(ios::fixed);</a:t>
            </a:r>
            <a:br>
              <a:rPr lang="en-US" altLang="en-US" sz="2400"/>
            </a:br>
            <a:r>
              <a:rPr lang="en-US" altLang="en-US" sz="2400"/>
              <a:t>		cout</a:t>
            </a:r>
            <a:r>
              <a:rPr lang="en-US" altLang="en-US" sz="2400" b="1"/>
              <a:t>.</a:t>
            </a:r>
            <a:r>
              <a:rPr lang="en-US" altLang="en-US" sz="2400"/>
              <a:t>setf(ios::showpoint);</a:t>
            </a:r>
            <a:br>
              <a:rPr lang="en-US" altLang="en-US" sz="2400"/>
            </a:br>
            <a:r>
              <a:rPr lang="en-US" altLang="en-US" sz="2400"/>
              <a:t>		cout</a:t>
            </a:r>
            <a:r>
              <a:rPr lang="en-US" altLang="en-US" sz="2400" b="1"/>
              <a:t>.</a:t>
            </a:r>
            <a:r>
              <a:rPr lang="en-US" altLang="en-US" sz="2400"/>
              <a:t>precision(2);</a:t>
            </a:r>
            <a:br>
              <a:rPr lang="en-US" altLang="en-US" sz="2400"/>
            </a:br>
            <a:r>
              <a:rPr lang="en-US" altLang="en-US" sz="2400"/>
              <a:t>		cout 	&lt;&lt; "The price is " </a:t>
            </a:r>
            <a:br>
              <a:rPr lang="en-US" altLang="en-US" sz="2400"/>
            </a:br>
            <a:r>
              <a:rPr lang="en-US" altLang="en-US" sz="2400"/>
              <a:t>			&lt;&lt; price &lt;&lt; endl;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ACFF1B8-2AEA-47A5-9417-BC364A6515E8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8000"/>
              <a:t>Input Using cin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cin is an input stream bringing data from the keyboard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extraction operator (&gt;&gt;) removes data to be used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Example:</a:t>
            </a:r>
            <a:br>
              <a:rPr lang="en-US" altLang="en-US" sz="2800"/>
            </a:br>
            <a:r>
              <a:rPr lang="en-US" altLang="en-US" sz="2800"/>
              <a:t>	cout &lt;&lt; "Enter the number of bars in a package\n";</a:t>
            </a:r>
            <a:br>
              <a:rPr lang="en-US" altLang="en-US" sz="2800"/>
            </a:br>
            <a:r>
              <a:rPr lang="en-US" altLang="en-US" sz="2800"/>
              <a:t>     	cout &lt;&lt; " and the weight in ounces of one bar.\n";</a:t>
            </a:r>
            <a:br>
              <a:rPr lang="en-US" altLang="en-US" sz="2800"/>
            </a:br>
            <a:r>
              <a:rPr lang="en-US" altLang="en-US" sz="2800"/>
              <a:t>     	cin &gt;&gt; number_of_bars;</a:t>
            </a:r>
            <a:br>
              <a:rPr lang="en-US" altLang="en-US" sz="2800"/>
            </a:br>
            <a:r>
              <a:rPr lang="en-US" altLang="en-US" sz="2800"/>
              <a:t>  	cin &gt;&gt; one_weight;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This code prompts the user to enter data then</a:t>
            </a:r>
            <a:br>
              <a:rPr lang="en-US" altLang="en-US" sz="2800"/>
            </a:br>
            <a:r>
              <a:rPr lang="en-US" altLang="en-US" sz="2800"/>
              <a:t>reads two data items from cin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first value read is stored in number_of_bars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second value read is stored in one_weight	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Data is separated by spaces when entered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6E29E42-0AD3-4D23-9DC1-BA304E6866AE}" type="slidenum">
              <a:rPr lang="en-US" altLang="en-US"/>
              <a:pPr/>
              <a:t>22</a:t>
            </a:fld>
            <a:endParaRPr lang="en-CA" alt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Reading Data From cin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Multiple data items are separated by spaces</a:t>
            </a:r>
          </a:p>
          <a:p>
            <a:r>
              <a:rPr lang="en-US" altLang="en-US" sz="2800"/>
              <a:t>Data is not read until the enter key is pressed</a:t>
            </a:r>
          </a:p>
          <a:p>
            <a:pPr lvl="1"/>
            <a:r>
              <a:rPr lang="en-US" altLang="en-US" sz="2400"/>
              <a:t>Allows user to make corrections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800"/>
              <a:t>Example:  </a:t>
            </a:r>
            <a:br>
              <a:rPr lang="en-US" altLang="en-US" sz="2800"/>
            </a:br>
            <a:r>
              <a:rPr lang="en-US" altLang="en-US" sz="2800"/>
              <a:t>		cin &gt;&gt; v1 &gt;&gt; v2 &gt;&gt; v3;</a:t>
            </a:r>
            <a:br>
              <a:rPr lang="en-US" altLang="en-US" sz="2800"/>
            </a:br>
            <a:endParaRPr lang="en-US" altLang="en-US" sz="2800"/>
          </a:p>
          <a:p>
            <a:pPr lvl="1"/>
            <a:r>
              <a:rPr lang="en-US" altLang="en-US" sz="2400"/>
              <a:t>Requires three space separated values </a:t>
            </a:r>
          </a:p>
          <a:p>
            <a:pPr lvl="1"/>
            <a:r>
              <a:rPr lang="en-US" altLang="en-US" sz="2400"/>
              <a:t>User might type </a:t>
            </a:r>
            <a:br>
              <a:rPr lang="en-US" altLang="en-US" sz="2400"/>
            </a:br>
            <a:r>
              <a:rPr lang="en-US" altLang="en-US" sz="2400"/>
              <a:t>              34  45  12   &lt;enter key&gt;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7580A7C-B936-4623-968F-6BC13D3FA8DF}" type="slidenum">
              <a:rPr lang="en-US" altLang="en-US"/>
              <a:pPr/>
              <a:t>23</a:t>
            </a:fld>
            <a:endParaRPr lang="en-CA" alt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Designing Input and Output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Prompt the user for input that is desired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cout statements provide instructions 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	cout &lt;&lt; "Enter your age: ";</a:t>
            </a:r>
            <a:br>
              <a:rPr lang="en-US" altLang="en-US"/>
            </a:br>
            <a:r>
              <a:rPr lang="en-US" altLang="en-US"/>
              <a:t>		cin &gt;&gt; age;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Notice the absence of a new line before using cin</a:t>
            </a:r>
          </a:p>
          <a:p>
            <a:pPr>
              <a:lnSpc>
                <a:spcPct val="90000"/>
              </a:lnSpc>
            </a:pPr>
            <a:r>
              <a:rPr lang="en-US" altLang="en-US"/>
              <a:t>Echo the input by displaying what was read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the user a chance to verify data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cout &lt;&lt; age &lt;&lt; " was entered." &lt;&lt; endl;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6C20DD6-A5A8-44E7-A1EB-C74AC1E11FB5}" type="slidenum">
              <a:rPr lang="en-US" altLang="en-US"/>
              <a:pPr/>
              <a:t>24</a:t>
            </a:fld>
            <a:endParaRPr lang="en-CA" alt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2.2 Conclusion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write an input statement to place a</a:t>
            </a:r>
            <a:br>
              <a:rPr lang="en-US" altLang="en-US"/>
            </a:br>
            <a:r>
              <a:rPr lang="en-US" altLang="en-US"/>
              <a:t> value in the variable the_number?</a:t>
            </a:r>
          </a:p>
          <a:p>
            <a:pPr lvl="1"/>
            <a:r>
              <a:rPr lang="en-US" altLang="en-US"/>
              <a:t>Write the output statement to prompt for</a:t>
            </a:r>
            <a:br>
              <a:rPr lang="en-US" altLang="en-US"/>
            </a:br>
            <a:r>
              <a:rPr lang="en-US" altLang="en-US"/>
              <a:t>the value to store in the_number?</a:t>
            </a:r>
          </a:p>
          <a:p>
            <a:pPr lvl="1"/>
            <a:r>
              <a:rPr lang="en-US" altLang="en-US"/>
              <a:t>Write an output statement that produces a </a:t>
            </a:r>
            <a:br>
              <a:rPr lang="en-US" altLang="en-US"/>
            </a:br>
            <a:r>
              <a:rPr lang="en-US" altLang="en-US"/>
              <a:t>newline?</a:t>
            </a:r>
          </a:p>
          <a:p>
            <a:pPr lvl="1"/>
            <a:r>
              <a:rPr lang="en-US" altLang="en-US"/>
              <a:t>Format output of rational numbers to show</a:t>
            </a:r>
            <a:br>
              <a:rPr lang="en-US" altLang="en-US"/>
            </a:br>
            <a:r>
              <a:rPr lang="en-US" altLang="en-US"/>
              <a:t>4 decimal places?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3D8DDD-96D5-4717-801E-F3D0E1793AFF}" type="slidenum">
              <a:rPr lang="en-US" altLang="en-US"/>
              <a:pPr/>
              <a:t>25</a:t>
            </a:fld>
            <a:endParaRPr lang="en-CA" alt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Data Types and Expressions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2  and 2.0 are not the same number</a:t>
            </a:r>
          </a:p>
          <a:p>
            <a:pPr lvl="1"/>
            <a:r>
              <a:rPr lang="en-US" altLang="en-US" sz="2400"/>
              <a:t>A whole number such as 2 is of type </a:t>
            </a:r>
            <a:r>
              <a:rPr lang="en-US" altLang="en-US" sz="2400" i="1"/>
              <a:t>int</a:t>
            </a:r>
          </a:p>
          <a:p>
            <a:pPr lvl="1"/>
            <a:r>
              <a:rPr lang="en-US" altLang="en-US" sz="2400"/>
              <a:t>A real number such as 2.0 is of type </a:t>
            </a:r>
            <a:r>
              <a:rPr lang="en-US" altLang="en-US" sz="2400" i="1"/>
              <a:t>double</a:t>
            </a:r>
            <a:br>
              <a:rPr lang="en-US" altLang="en-US" sz="2400" i="1"/>
            </a:br>
            <a:endParaRPr lang="en-US" altLang="en-US" sz="2400" i="1"/>
          </a:p>
          <a:p>
            <a:r>
              <a:rPr lang="en-US" altLang="en-US" sz="2800"/>
              <a:t>Numbers of type int are stored as exact values</a:t>
            </a:r>
          </a:p>
          <a:p>
            <a:r>
              <a:rPr lang="en-US" altLang="en-US" sz="2800"/>
              <a:t>Numbers of type double may be stored as approximate</a:t>
            </a:r>
            <a:br>
              <a:rPr lang="en-US" altLang="en-US" sz="2800"/>
            </a:br>
            <a:r>
              <a:rPr lang="en-US" altLang="en-US" sz="2800"/>
              <a:t>values due to limitations on  number of significant </a:t>
            </a:r>
            <a:br>
              <a:rPr lang="en-US" altLang="en-US" sz="2800"/>
            </a:br>
            <a:r>
              <a:rPr lang="en-US" altLang="en-US" sz="2800"/>
              <a:t>digits that can be represented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4831E96-0E9F-4F78-B3E7-A99E6CC73C4E}" type="slidenum">
              <a:rPr lang="en-US" altLang="en-US"/>
              <a:pPr/>
              <a:t>26</a:t>
            </a:fld>
            <a:endParaRPr lang="en-CA" altLang="en-US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Writing Integer constants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Type int does not contain decimal points</a:t>
            </a:r>
          </a:p>
          <a:p>
            <a:pPr lvl="2"/>
            <a:r>
              <a:rPr lang="en-US" altLang="en-US"/>
              <a:t>Examples:         34  45  1  89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DFECB63-468B-4DEA-88B7-C6AE05344339}" type="slidenum">
              <a:rPr lang="en-US" altLang="en-US"/>
              <a:pPr/>
              <a:t>27</a:t>
            </a:fld>
            <a:endParaRPr lang="en-CA" alt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Writing Double Constants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Type double can be written in two ways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Simple form must include a decimal point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Examples:  	34.1   23.0034    1.0   89.9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Floating Point Notation (Scientific Notation)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Examples: 3.41e1  	means 		34.1</a:t>
            </a:r>
            <a:br>
              <a:rPr lang="en-US" altLang="en-US"/>
            </a:br>
            <a:r>
              <a:rPr lang="en-US" altLang="en-US"/>
              <a:t>                  3.67e17 	means 		367000000000000000.0</a:t>
            </a:r>
            <a:br>
              <a:rPr lang="en-US" altLang="en-US"/>
            </a:br>
            <a:r>
              <a:rPr lang="en-US" altLang="en-US"/>
              <a:t>                  5.89e-6	means		0.00000589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Number left of e does not require a decimal point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Exponent cannot contain a decimal point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253E5E2-6CA7-49CC-A8D5-2D6C37342E7B}" type="slidenum">
              <a:rPr lang="en-US" altLang="en-US"/>
              <a:pPr/>
              <a:t>28</a:t>
            </a:fld>
            <a:endParaRPr lang="en-CA" alt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Other Number Types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r>
              <a:rPr lang="en-US" altLang="en-US"/>
              <a:t>Various number types have different memory</a:t>
            </a:r>
            <a:br>
              <a:rPr lang="en-US" altLang="en-US"/>
            </a:br>
            <a:r>
              <a:rPr lang="en-US" altLang="en-US"/>
              <a:t>requirements</a:t>
            </a:r>
          </a:p>
          <a:p>
            <a:pPr lvl="1"/>
            <a:r>
              <a:rPr lang="en-US" altLang="en-US"/>
              <a:t>More precision requires more bytes of memory</a:t>
            </a:r>
          </a:p>
          <a:p>
            <a:pPr lvl="1"/>
            <a:r>
              <a:rPr lang="en-US" altLang="en-US"/>
              <a:t>Very large numbers require more bytes of memory</a:t>
            </a:r>
          </a:p>
          <a:p>
            <a:pPr lvl="1"/>
            <a:r>
              <a:rPr lang="en-US" altLang="en-US"/>
              <a:t>Very small numbers require more bytes of memory</a:t>
            </a:r>
          </a:p>
        </p:txBody>
      </p:sp>
      <p:sp>
        <p:nvSpPr>
          <p:cNvPr id="6266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16663" y="596423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46956FA-D988-45B1-A566-E1B2C7FEB5CF}" type="slidenum">
              <a:rPr lang="en-US" altLang="en-US"/>
              <a:pPr/>
              <a:t>29</a:t>
            </a:fld>
            <a:endParaRPr lang="en-CA" alt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Integer types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long  or long int  (often 4 bytes)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Equivalent forms to declare very large integers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		long  big_total;</a:t>
            </a:r>
            <a:br>
              <a:rPr lang="en-US" altLang="en-US"/>
            </a:br>
            <a:r>
              <a:rPr lang="en-US" altLang="en-US"/>
              <a:t>			long int big_total;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short or short int  (often 2 bytes)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Equivalent forms to declare smaller integers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	short small_total;</a:t>
            </a:r>
            <a:br>
              <a:rPr lang="en-US" altLang="en-US"/>
            </a:br>
            <a:r>
              <a:rPr lang="en-US" altLang="en-US"/>
              <a:t>              	short int small_total;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8DE1627-D900-4302-8A03-AB2186519861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391400" cy="12954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Overview</a:t>
            </a:r>
            <a:r>
              <a:rPr lang="en-US" altLang="en-US" sz="880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573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5257800"/>
          </a:xfrm>
          <a:noFill/>
          <a:ln/>
        </p:spPr>
        <p:txBody>
          <a:bodyPr/>
          <a:lstStyle/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>
                <a:latin typeface="Arial" panose="020B0604020202020204" pitchFamily="34" charset="0"/>
                <a:hlinkClick r:id="rId2" action="ppaction://hlinksldjump"/>
              </a:rPr>
              <a:t>Variables and Assignments (2.1)</a:t>
            </a:r>
            <a:br>
              <a:rPr lang="en-US" altLang="en-US" sz="2800">
                <a:latin typeface="Arial" panose="020B0604020202020204" pitchFamily="34" charset="0"/>
                <a:hlinkClick r:id="rId2" action="ppaction://hlinksldjump"/>
              </a:rPr>
            </a:br>
            <a:endParaRPr lang="en-US" altLang="en-US" sz="2800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>
                <a:latin typeface="Arial" panose="020B0604020202020204" pitchFamily="34" charset="0"/>
                <a:hlinkClick r:id="rId3" action="ppaction://hlinksldjump"/>
              </a:rPr>
              <a:t>Input and Output (2.2)</a:t>
            </a:r>
            <a:r>
              <a:rPr lang="en-US" altLang="en-US" sz="2800">
                <a:latin typeface="Arial" panose="020B0604020202020204" pitchFamily="34" charset="0"/>
                <a:hlinkClick r:id="rId4" action="ppaction://hlinksldjump"/>
              </a:rPr>
              <a:t/>
            </a:r>
            <a:br>
              <a:rPr lang="en-US" altLang="en-US" sz="2800">
                <a:latin typeface="Arial" panose="020B0604020202020204" pitchFamily="34" charset="0"/>
                <a:hlinkClick r:id="rId4" action="ppaction://hlinksldjump"/>
              </a:rPr>
            </a:br>
            <a:endParaRPr lang="en-US" altLang="en-US" sz="2800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>
                <a:latin typeface="Arial" panose="020B0604020202020204" pitchFamily="34" charset="0"/>
                <a:hlinkClick r:id="rId5" action="ppaction://hlinksldjump"/>
              </a:rPr>
              <a:t>Data Types and Expressions (2.3)</a:t>
            </a:r>
            <a:r>
              <a:rPr lang="en-US" altLang="en-US" sz="2800">
                <a:latin typeface="Arial" panose="020B0604020202020204" pitchFamily="34" charset="0"/>
                <a:hlinkClick r:id="rId6" action="ppaction://hlinkpres?slideindex=26&amp;slidetitle=Data Types and Expressions"/>
              </a:rPr>
              <a:t/>
            </a:r>
            <a:br>
              <a:rPr lang="en-US" altLang="en-US" sz="2800">
                <a:latin typeface="Arial" panose="020B0604020202020204" pitchFamily="34" charset="0"/>
                <a:hlinkClick r:id="rId6" action="ppaction://hlinkpres?slideindex=26&amp;slidetitle=Data Types and Expressions"/>
              </a:rPr>
            </a:br>
            <a:endParaRPr lang="en-US" altLang="en-US" sz="2800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>
                <a:latin typeface="Arial" panose="020B0604020202020204" pitchFamily="34" charset="0"/>
                <a:hlinkClick r:id="rId7" action="ppaction://hlinksldjump"/>
              </a:rPr>
              <a:t>Simple Flow of Control (2.4)</a:t>
            </a:r>
            <a:r>
              <a:rPr lang="en-US" altLang="en-US" sz="2800">
                <a:latin typeface="Arial" panose="020B0604020202020204" pitchFamily="34" charset="0"/>
              </a:rPr>
              <a:t/>
            </a:r>
            <a:br>
              <a:rPr lang="en-US" altLang="en-US" sz="2800">
                <a:latin typeface="Arial" panose="020B0604020202020204" pitchFamily="34" charset="0"/>
              </a:rPr>
            </a:br>
            <a:endParaRPr lang="en-US" altLang="en-US" sz="2800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>
                <a:latin typeface="Arial" panose="020B0604020202020204" pitchFamily="34" charset="0"/>
                <a:hlinkClick r:id="rId8" action="ppaction://hlinksldjump"/>
              </a:rPr>
              <a:t>Program Style (2.5)</a:t>
            </a:r>
            <a:r>
              <a:rPr lang="en-US" altLang="en-US" sz="6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8" action="ppaction://hlinksldjump"/>
              </a:rPr>
              <a:t/>
            </a:r>
            <a:br>
              <a:rPr lang="en-US" altLang="en-US" sz="6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8" action="ppaction://hlinksldjump"/>
              </a:rPr>
            </a:b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7394" name="AutoShape 18">
            <a:hlinkClick r:id="rId9" action="ppaction://hlinkpres?slideindex=3&amp;slidetitle=Naming Variables" highlightClick="1"/>
          </p:cNvPr>
          <p:cNvSpPr>
            <a:spLocks noChangeArrowheads="1"/>
          </p:cNvSpPr>
          <p:nvPr/>
        </p:nvSpPr>
        <p:spPr bwMode="auto">
          <a:xfrm>
            <a:off x="6388100" y="2387600"/>
            <a:ext cx="520700" cy="495300"/>
          </a:xfrm>
          <a:prstGeom prst="actionButtonInforma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8B7C9-6D84-419C-B565-033F61F84F4B}" type="slidenum">
              <a:rPr lang="en-US" altLang="en-US"/>
              <a:pPr/>
              <a:t>30</a:t>
            </a:fld>
            <a:endParaRPr lang="en-CA" alt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Floating point types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long double  (often 10 bytes)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Declares floating point numbers with up to </a:t>
            </a:r>
            <a:br>
              <a:rPr lang="en-US" altLang="en-US"/>
            </a:br>
            <a:r>
              <a:rPr lang="en-US" altLang="en-US"/>
              <a:t>19 significant digits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	long double big_number;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float  (often 4 bytes)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Declares floating point numbers with up to </a:t>
            </a:r>
            <a:br>
              <a:rPr lang="en-US" altLang="en-US"/>
            </a:br>
            <a:r>
              <a:rPr lang="en-US" altLang="en-US"/>
              <a:t>7 significant digits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float not_so_big_number;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60C20B0-53BD-4620-ABC3-6907B4D6E5F7}" type="slidenum">
              <a:rPr lang="en-US" altLang="en-US"/>
              <a:pPr/>
              <a:t>31</a:t>
            </a:fld>
            <a:endParaRPr lang="en-CA" alt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Type char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53000"/>
          </a:xfrm>
        </p:spPr>
        <p:txBody>
          <a:bodyPr/>
          <a:lstStyle/>
          <a:p>
            <a:r>
              <a:rPr lang="en-US" altLang="en-US"/>
              <a:t>Computers process character data too</a:t>
            </a:r>
          </a:p>
          <a:p>
            <a:r>
              <a:rPr lang="en-US" altLang="en-US"/>
              <a:t>char</a:t>
            </a:r>
          </a:p>
          <a:p>
            <a:pPr lvl="1"/>
            <a:r>
              <a:rPr lang="en-US" altLang="en-US"/>
              <a:t>Short for character</a:t>
            </a:r>
          </a:p>
          <a:p>
            <a:pPr lvl="1"/>
            <a:r>
              <a:rPr lang="en-US" altLang="en-US"/>
              <a:t>Can be any single character from the keyboard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To declare a variable of type char: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       		char letter;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AFE39F3-6C5D-4F31-8B7E-6C9E32F559D5}" type="slidenum">
              <a:rPr lang="en-US" altLang="en-US"/>
              <a:pPr/>
              <a:t>32</a:t>
            </a:fld>
            <a:endParaRPr lang="en-CA" alt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char constants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Character constants are enclosed in single quotes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            char letter = 'a';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Strings of characters, even if only one character</a:t>
            </a:r>
            <a:br>
              <a:rPr lang="en-US" altLang="en-US"/>
            </a:br>
            <a:r>
              <a:rPr lang="en-US" altLang="en-US"/>
              <a:t>is enclosed in double quotes</a:t>
            </a:r>
          </a:p>
          <a:p>
            <a:pPr lvl="1"/>
            <a:r>
              <a:rPr lang="en-US" altLang="en-US"/>
              <a:t>"a" is a string of characters containing one character</a:t>
            </a:r>
          </a:p>
          <a:p>
            <a:pPr lvl="1"/>
            <a:r>
              <a:rPr lang="en-US" altLang="en-US"/>
              <a:t>'a' is a value of type character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070B165-3347-46D9-BB53-2E112148BA7F}" type="slidenum">
              <a:rPr lang="en-US" altLang="en-US"/>
              <a:pPr/>
              <a:t>33</a:t>
            </a:fld>
            <a:endParaRPr lang="en-CA" alt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Reading Character Data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cin skips blanks and line breaks looking for data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following reads two characters but skips</a:t>
            </a:r>
            <a:br>
              <a:rPr lang="en-US" altLang="en-US" sz="2800"/>
            </a:br>
            <a:r>
              <a:rPr lang="en-US" altLang="en-US" sz="2800"/>
              <a:t>any space that might be between 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		char symbol1, symbol2;</a:t>
            </a:r>
            <a:br>
              <a:rPr lang="en-US" altLang="en-US" sz="2800"/>
            </a:br>
            <a:r>
              <a:rPr lang="en-US" altLang="en-US" sz="2800"/>
              <a:t>                 cin  &gt;&gt;  symbol1  &gt;&gt;  symbol2;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User normally separate data items by spaces</a:t>
            </a:r>
            <a:br>
              <a:rPr lang="en-US" altLang="en-US" sz="2800"/>
            </a:br>
            <a:r>
              <a:rPr lang="en-US" altLang="en-US" sz="2800"/>
              <a:t>              			J    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Results are the same if the data is not separated</a:t>
            </a:r>
            <a:br>
              <a:rPr lang="en-US" altLang="en-US" sz="2800"/>
            </a:br>
            <a:r>
              <a:rPr lang="en-US" altLang="en-US" sz="2800"/>
              <a:t> by spaces</a:t>
            </a:r>
            <a:br>
              <a:rPr lang="en-US" altLang="en-US" sz="2800"/>
            </a:br>
            <a:r>
              <a:rPr lang="en-US" altLang="en-US" sz="2800"/>
              <a:t> 				JD</a:t>
            </a:r>
          </a:p>
        </p:txBody>
      </p:sp>
      <p:sp>
        <p:nvSpPr>
          <p:cNvPr id="63590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929313" y="579913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nimBg="1"/>
      <p:bldP spid="63590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B53CAD4-EC53-43F6-B338-68228FB8CFC5}" type="slidenum">
              <a:rPr lang="en-US" altLang="en-US"/>
              <a:pPr/>
              <a:t>34</a:t>
            </a:fld>
            <a:endParaRPr lang="en-CA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Type bool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bool is a new addition to C++</a:t>
            </a:r>
          </a:p>
          <a:p>
            <a:pPr lvl="1"/>
            <a:r>
              <a:rPr lang="en-US" altLang="en-US"/>
              <a:t>Short for boolean</a:t>
            </a:r>
          </a:p>
          <a:p>
            <a:pPr lvl="1"/>
            <a:r>
              <a:rPr lang="en-US" altLang="en-US"/>
              <a:t>Boolean values are either true or false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To declare a variable of type bool: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	bool old_enough;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89A1B8D-6835-45A3-934D-7C65C74530DC}" type="slidenum">
              <a:rPr lang="en-US" altLang="en-US"/>
              <a:pPr/>
              <a:t>35</a:t>
            </a:fld>
            <a:endParaRPr lang="en-CA" alt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Type Compatibilities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general store values in variables of the </a:t>
            </a:r>
            <a:br>
              <a:rPr lang="en-US" altLang="en-US"/>
            </a:br>
            <a:r>
              <a:rPr lang="en-US" altLang="en-US"/>
              <a:t>same type</a:t>
            </a:r>
          </a:p>
          <a:p>
            <a:pPr lvl="1"/>
            <a:r>
              <a:rPr lang="en-US" altLang="en-US"/>
              <a:t>This is a type mismatch:</a:t>
            </a:r>
            <a:br>
              <a:rPr lang="en-US" altLang="en-US"/>
            </a:br>
            <a:r>
              <a:rPr lang="en-US" altLang="en-US"/>
              <a:t> 			</a:t>
            </a:r>
            <a:br>
              <a:rPr lang="en-US" altLang="en-US"/>
            </a:br>
            <a:r>
              <a:rPr lang="en-US" altLang="en-US"/>
              <a:t>		 int int_variable;</a:t>
            </a:r>
            <a:br>
              <a:rPr lang="en-US" altLang="en-US"/>
            </a:br>
            <a:r>
              <a:rPr lang="en-US" altLang="en-US"/>
              <a:t> 		 int_variable = 2.99;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If your compiler allows this, int_variable will</a:t>
            </a:r>
            <a:br>
              <a:rPr lang="en-US" altLang="en-US"/>
            </a:br>
            <a:r>
              <a:rPr lang="en-US" altLang="en-US"/>
              <a:t>most likely contain the value 2, not 2.99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D6D853C-1D16-4CE9-8B64-6D6711142B62}" type="slidenum">
              <a:rPr lang="en-US" altLang="en-US"/>
              <a:pPr/>
              <a:t>36</a:t>
            </a:fld>
            <a:endParaRPr lang="en-CA" alt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int </a:t>
            </a:r>
            <a:r>
              <a:rPr lang="en-US" altLang="en-US">
                <a:sym typeface="Wingdings" panose="05000000000000000000" pitchFamily="2" charset="2"/>
              </a:rPr>
              <a:t> double (part 1)</a:t>
            </a:r>
            <a:endParaRPr lang="en-US" altLang="en-US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Variables of type double should not be assigned</a:t>
            </a:r>
            <a:br>
              <a:rPr lang="en-US" altLang="en-US"/>
            </a:br>
            <a:r>
              <a:rPr lang="en-US" altLang="en-US"/>
              <a:t>to variables of type int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 int int_variable;</a:t>
            </a:r>
            <a:br>
              <a:rPr lang="en-US" altLang="en-US"/>
            </a:br>
            <a:r>
              <a:rPr lang="en-US" altLang="en-US"/>
              <a:t> 		 double double_variable;</a:t>
            </a:r>
            <a:br>
              <a:rPr lang="en-US" altLang="en-US"/>
            </a:br>
            <a:r>
              <a:rPr lang="en-US" altLang="en-US"/>
              <a:t> 		 double_variable = 2.00;</a:t>
            </a:r>
            <a:br>
              <a:rPr lang="en-US" altLang="en-US"/>
            </a:br>
            <a:r>
              <a:rPr lang="en-US" altLang="en-US"/>
              <a:t> 		  int_variable = double_variable;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If allowed, int_variable contains 2, not 2.00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CFD071B-A560-4054-824C-918A78B6C503}" type="slidenum">
              <a:rPr lang="en-US" altLang="en-US"/>
              <a:pPr/>
              <a:t>37</a:t>
            </a:fld>
            <a:endParaRPr lang="en-CA" alt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int </a:t>
            </a:r>
            <a:r>
              <a:rPr lang="en-US" altLang="en-US">
                <a:sym typeface="Wingdings" panose="05000000000000000000" pitchFamily="2" charset="2"/>
              </a:rPr>
              <a:t> double (part 2)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Integer values can normally be stored in </a:t>
            </a:r>
            <a:br>
              <a:rPr lang="en-US" altLang="en-US"/>
            </a:br>
            <a:r>
              <a:rPr lang="en-US" altLang="en-US"/>
              <a:t>variables of type double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double double_variable;</a:t>
            </a:r>
            <a:br>
              <a:rPr lang="en-US" altLang="en-US"/>
            </a:br>
            <a:r>
              <a:rPr lang="en-US" altLang="en-US"/>
              <a:t> 		double_variable = 2;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double_variable will contain 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3BFC395-C563-4A95-A3C9-8C5B56ED0D00}" type="slidenum">
              <a:rPr lang="en-US" altLang="en-US"/>
              <a:pPr/>
              <a:t>38</a:t>
            </a:fld>
            <a:endParaRPr lang="en-CA" alt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char </a:t>
            </a:r>
            <a:r>
              <a:rPr lang="en-US" altLang="en-US">
                <a:sym typeface="Wingdings" panose="05000000000000000000" pitchFamily="2" charset="2"/>
              </a:rPr>
              <a:t>  int</a:t>
            </a:r>
            <a:endParaRPr lang="en-US" altLang="en-US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 following actions are possible but generally not </a:t>
            </a:r>
            <a:br>
              <a:rPr lang="en-US" altLang="en-US" sz="2800"/>
            </a:br>
            <a:r>
              <a:rPr lang="en-US" altLang="en-US" sz="2800"/>
              <a:t>recommended!</a:t>
            </a:r>
          </a:p>
          <a:p>
            <a:r>
              <a:rPr lang="en-US" altLang="en-US" sz="2800"/>
              <a:t>It is possible to store char values in integer</a:t>
            </a:r>
            <a:br>
              <a:rPr lang="en-US" altLang="en-US" sz="2800"/>
            </a:br>
            <a:r>
              <a:rPr lang="en-US" altLang="en-US" sz="2800"/>
              <a:t>variables</a:t>
            </a:r>
            <a:br>
              <a:rPr lang="en-US" altLang="en-US" sz="2800"/>
            </a:br>
            <a:r>
              <a:rPr lang="en-US" altLang="en-US" sz="2800"/>
              <a:t> 			int value = 'A';</a:t>
            </a:r>
            <a:br>
              <a:rPr lang="en-US" altLang="en-US" sz="2800"/>
            </a:br>
            <a:r>
              <a:rPr lang="en-US" altLang="en-US" sz="2800"/>
              <a:t>value will contain an integer representing 'A'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It is possible to store int values in char</a:t>
            </a:r>
            <a:br>
              <a:rPr lang="en-US" altLang="en-US" sz="2800"/>
            </a:br>
            <a:r>
              <a:rPr lang="en-US" altLang="en-US" sz="2800"/>
              <a:t>variables</a:t>
            </a:r>
            <a:br>
              <a:rPr lang="en-US" altLang="en-US" sz="2800"/>
            </a:br>
            <a:r>
              <a:rPr lang="en-US" altLang="en-US" sz="2800"/>
              <a:t> 			char letter = 65;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1225F20-84EF-4F0C-99D6-C56866CA9619}" type="slidenum">
              <a:rPr lang="en-US" altLang="en-US"/>
              <a:pPr/>
              <a:t>39</a:t>
            </a:fld>
            <a:endParaRPr lang="en-CA" altLang="en-US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bool </a:t>
            </a:r>
            <a:r>
              <a:rPr lang="en-US" altLang="en-US">
                <a:sym typeface="Wingdings" panose="05000000000000000000" pitchFamily="2" charset="2"/>
              </a:rPr>
              <a:t>  int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following actions are possible but generally</a:t>
            </a:r>
            <a:br>
              <a:rPr lang="en-US" altLang="en-US"/>
            </a:br>
            <a:r>
              <a:rPr lang="en-US" altLang="en-US"/>
              <a:t> not  recommended!</a:t>
            </a:r>
          </a:p>
          <a:p>
            <a:pPr>
              <a:lnSpc>
                <a:spcPct val="90000"/>
              </a:lnSpc>
            </a:pPr>
            <a:r>
              <a:rPr lang="en-US" altLang="en-US"/>
              <a:t>Values of type bool can be assigned to int </a:t>
            </a:r>
            <a:br>
              <a:rPr lang="en-US" altLang="en-US"/>
            </a:br>
            <a:r>
              <a:rPr lang="en-US" altLang="en-US"/>
              <a:t>variables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True is stored as 1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False is stored as 0</a:t>
            </a:r>
          </a:p>
          <a:p>
            <a:pPr>
              <a:lnSpc>
                <a:spcPct val="90000"/>
              </a:lnSpc>
            </a:pPr>
            <a:r>
              <a:rPr lang="en-US" altLang="en-US"/>
              <a:t>Values of type int can be assigned to bool</a:t>
            </a:r>
            <a:br>
              <a:rPr lang="en-US" altLang="en-US"/>
            </a:br>
            <a:r>
              <a:rPr lang="en-US" altLang="en-US"/>
              <a:t>variables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non-zero integer is stored as true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Zero is stored as false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E48D89D-E6E7-4605-B15F-250EEE48FC48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Variables and Assignments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460500"/>
            <a:ext cx="8521700" cy="5054600"/>
          </a:xfrm>
          <a:noFill/>
          <a:ln/>
        </p:spPr>
        <p:txBody>
          <a:bodyPr/>
          <a:lstStyle/>
          <a:p>
            <a:pPr marL="609600" indent="-609600"/>
            <a:r>
              <a:rPr lang="en-US" altLang="en-US"/>
              <a:t>Variables are like small blackboards</a:t>
            </a:r>
          </a:p>
          <a:p>
            <a:pPr marL="990600" lvl="1" indent="-533400"/>
            <a:r>
              <a:rPr lang="en-US" altLang="en-US"/>
              <a:t>We can  write a number on them</a:t>
            </a:r>
          </a:p>
          <a:p>
            <a:pPr marL="990600" lvl="1" indent="-533400"/>
            <a:r>
              <a:rPr lang="en-US" altLang="en-US"/>
              <a:t>We can change the number</a:t>
            </a:r>
          </a:p>
          <a:p>
            <a:pPr marL="990600" lvl="1" indent="-533400"/>
            <a:r>
              <a:rPr lang="en-US" altLang="en-US"/>
              <a:t>We can erase the number</a:t>
            </a:r>
          </a:p>
          <a:p>
            <a:pPr marL="609600" indent="-609600"/>
            <a:r>
              <a:rPr lang="en-US" altLang="en-US"/>
              <a:t>C++ variables are names for memory locations</a:t>
            </a:r>
          </a:p>
          <a:p>
            <a:pPr marL="990600" lvl="1" indent="-533400"/>
            <a:r>
              <a:rPr lang="en-US" altLang="en-US"/>
              <a:t>We can  write a value in them</a:t>
            </a:r>
          </a:p>
          <a:p>
            <a:pPr marL="990600" lvl="1" indent="-533400"/>
            <a:r>
              <a:rPr lang="en-US" altLang="en-US"/>
              <a:t>We can change the value stored there</a:t>
            </a:r>
          </a:p>
          <a:p>
            <a:pPr marL="990600" lvl="1" indent="-533400"/>
            <a:r>
              <a:rPr lang="en-US" altLang="en-US"/>
              <a:t>We cannot erase the memory location</a:t>
            </a:r>
          </a:p>
          <a:p>
            <a:pPr marL="1371600" lvl="2" indent="-457200"/>
            <a:r>
              <a:rPr lang="en-US" altLang="en-US"/>
              <a:t>Some value is always there</a:t>
            </a:r>
          </a:p>
        </p:txBody>
      </p:sp>
      <p:sp>
        <p:nvSpPr>
          <p:cNvPr id="59494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54763" y="58435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2.1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ACA7E4-1E44-4055-9C24-12B8854529CC}" type="slidenum">
              <a:rPr lang="en-US" altLang="en-US"/>
              <a:pPr/>
              <a:t>40</a:t>
            </a:fld>
            <a:endParaRPr lang="en-CA" alt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Arithmetic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Arithmetic is performed with operators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+  for addition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-   for subtraction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*  for multiplication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/   for division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Example:  storing a product in the variable</a:t>
            </a:r>
            <a:br>
              <a:rPr lang="en-US" altLang="en-US"/>
            </a:br>
            <a:r>
              <a:rPr lang="en-US" altLang="en-US"/>
              <a:t>                  total_weight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total_weight  =  one_weight * number_of_bars;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97B748D-29D3-48B2-8BCF-613D95404003}" type="slidenum">
              <a:rPr lang="en-US" altLang="en-US"/>
              <a:pPr/>
              <a:t>41</a:t>
            </a:fld>
            <a:endParaRPr lang="en-CA" alt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Results of Operators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Arithmetic operators can be used with any </a:t>
            </a:r>
            <a:br>
              <a:rPr lang="en-US" altLang="en-US"/>
            </a:br>
            <a:r>
              <a:rPr lang="en-US" altLang="en-US"/>
              <a:t>numeric type</a:t>
            </a:r>
          </a:p>
          <a:p>
            <a:r>
              <a:rPr lang="en-US" altLang="en-US"/>
              <a:t>An operand is a number or variable </a:t>
            </a:r>
            <a:br>
              <a:rPr lang="en-US" altLang="en-US"/>
            </a:br>
            <a:r>
              <a:rPr lang="en-US" altLang="en-US"/>
              <a:t>used by the operator</a:t>
            </a:r>
          </a:p>
          <a:p>
            <a:r>
              <a:rPr lang="en-US" altLang="en-US"/>
              <a:t>Result of an operator depends on the types </a:t>
            </a:r>
            <a:br>
              <a:rPr lang="en-US" altLang="en-US"/>
            </a:br>
            <a:r>
              <a:rPr lang="en-US" altLang="en-US"/>
              <a:t>of operands</a:t>
            </a:r>
          </a:p>
          <a:p>
            <a:pPr lvl="1"/>
            <a:r>
              <a:rPr lang="en-US" altLang="en-US"/>
              <a:t>If both operands are int, the result is int</a:t>
            </a:r>
          </a:p>
          <a:p>
            <a:pPr lvl="1"/>
            <a:r>
              <a:rPr lang="en-US" altLang="en-US"/>
              <a:t>If </a:t>
            </a:r>
            <a:r>
              <a:rPr lang="en-US" altLang="en-US" u="sng"/>
              <a:t>one or both</a:t>
            </a:r>
            <a:r>
              <a:rPr lang="en-US" altLang="en-US"/>
              <a:t> operands are double, the result is double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8B55CDD-1DED-4DDB-909F-09C504FF9E7A}" type="slidenum">
              <a:rPr lang="en-US" altLang="en-US"/>
              <a:pPr/>
              <a:t>42</a:t>
            </a:fld>
            <a:endParaRPr lang="en-CA" alt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Division of Doubles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Division with at least one operator of type double</a:t>
            </a:r>
            <a:br>
              <a:rPr lang="en-US" altLang="en-US"/>
            </a:br>
            <a:r>
              <a:rPr lang="en-US" altLang="en-US"/>
              <a:t>produces the expected results.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      double divisor, dividend, quotient;</a:t>
            </a:r>
            <a:br>
              <a:rPr lang="en-US" altLang="en-US"/>
            </a:br>
            <a:r>
              <a:rPr lang="en-US" altLang="en-US"/>
              <a:t>                  divisor = 3;</a:t>
            </a:r>
            <a:br>
              <a:rPr lang="en-US" altLang="en-US"/>
            </a:br>
            <a:r>
              <a:rPr lang="en-US" altLang="en-US"/>
              <a:t> 		   dividend = 5;</a:t>
            </a:r>
            <a:br>
              <a:rPr lang="en-US" altLang="en-US"/>
            </a:br>
            <a:r>
              <a:rPr lang="en-US" altLang="en-US"/>
              <a:t>                  quotient = dividend / divisor;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quotient = 1.6666…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Result is the same if either dividend or divisor is </a:t>
            </a:r>
            <a:br>
              <a:rPr lang="en-US" altLang="en-US"/>
            </a:br>
            <a:r>
              <a:rPr lang="en-US" altLang="en-US"/>
              <a:t>of type 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EF264EC-58B1-4104-8ED6-A2573BDBB58A}" type="slidenum">
              <a:rPr lang="en-US" altLang="en-US"/>
              <a:pPr/>
              <a:t>43</a:t>
            </a:fld>
            <a:endParaRPr lang="en-CA" alt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Division of Integers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Be careful with the division operator!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 / int produces an integer result</a:t>
            </a:r>
            <a:br>
              <a:rPr lang="en-US" altLang="en-US"/>
            </a:br>
            <a:r>
              <a:rPr lang="en-US" altLang="en-US"/>
              <a:t>  (true for variables or numeric constants)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	int dividend, divisor, quotient;</a:t>
            </a:r>
            <a:br>
              <a:rPr lang="en-US" altLang="en-US"/>
            </a:br>
            <a:r>
              <a:rPr lang="en-US" altLang="en-US"/>
              <a:t>            dividend = 5;</a:t>
            </a:r>
            <a:br>
              <a:rPr lang="en-US" altLang="en-US"/>
            </a:br>
            <a:r>
              <a:rPr lang="en-US" altLang="en-US"/>
              <a:t>            divisor = 3;</a:t>
            </a:r>
            <a:br>
              <a:rPr lang="en-US" altLang="en-US"/>
            </a:br>
            <a:r>
              <a:rPr lang="en-US" altLang="en-US"/>
              <a:t>      	quotient = dividend / divisor;</a:t>
            </a:r>
            <a:br>
              <a:rPr lang="en-US" altLang="en-US"/>
            </a:br>
            <a:r>
              <a:rPr lang="en-US" altLang="en-US"/>
              <a:t>  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value of quotient is 1, not 1.666…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Integer division does not round the result, the </a:t>
            </a:r>
            <a:br>
              <a:rPr lang="en-US" altLang="en-US"/>
            </a:br>
            <a:r>
              <a:rPr lang="en-US" altLang="en-US"/>
              <a:t>fractional part is discarded!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20A40E-FC53-46B6-BA07-9716A16122A3}" type="slidenum">
              <a:rPr lang="en-US" altLang="en-US"/>
              <a:pPr/>
              <a:t>44</a:t>
            </a:fld>
            <a:endParaRPr lang="en-CA" altLang="en-US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Integer Remainders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%  operator gives the remainder from integer</a:t>
            </a:r>
            <a:br>
              <a:rPr lang="en-US" altLang="en-US"/>
            </a:br>
            <a:r>
              <a:rPr lang="en-US" altLang="en-US"/>
              <a:t>     division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                int dividend, divisor, remainder;</a:t>
            </a:r>
            <a:br>
              <a:rPr lang="en-US" altLang="en-US"/>
            </a:br>
            <a:r>
              <a:rPr lang="en-US" altLang="en-US"/>
              <a:t>                 dividend = 5;</a:t>
            </a:r>
            <a:br>
              <a:rPr lang="en-US" altLang="en-US"/>
            </a:br>
            <a:r>
              <a:rPr lang="en-US" altLang="en-US"/>
              <a:t>                 divisor = 3;</a:t>
            </a:r>
            <a:br>
              <a:rPr lang="en-US" altLang="en-US"/>
            </a:br>
            <a:r>
              <a:rPr lang="en-US" altLang="en-US"/>
              <a:t>      	  remainder = dividend % divisor;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The value of remainder is 2</a:t>
            </a:r>
          </a:p>
        </p:txBody>
      </p:sp>
      <p:sp>
        <p:nvSpPr>
          <p:cNvPr id="65331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16688" y="5394325"/>
            <a:ext cx="2054225" cy="528638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EFA896-5026-4536-BB93-E77AE5B824AE}" type="slidenum">
              <a:rPr lang="en-US" altLang="en-US"/>
              <a:pPr/>
              <a:t>45</a:t>
            </a:fld>
            <a:endParaRPr lang="en-CA" alt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Arithmetic Expressions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r>
              <a:rPr lang="en-US" altLang="en-US"/>
              <a:t>Use spacing to make expressions readable</a:t>
            </a:r>
          </a:p>
          <a:p>
            <a:pPr lvl="1"/>
            <a:r>
              <a:rPr lang="en-US" altLang="en-US"/>
              <a:t>Which is easier to read?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     x+y*z       or    x + y * z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Precedence rules for operators are the same as </a:t>
            </a:r>
            <a:br>
              <a:rPr lang="en-US" altLang="en-US"/>
            </a:br>
            <a:r>
              <a:rPr lang="en-US" altLang="en-US"/>
              <a:t>used in your algebra classes</a:t>
            </a:r>
          </a:p>
          <a:p>
            <a:r>
              <a:rPr lang="en-US" altLang="en-US"/>
              <a:t>Use parentheses to alter the order of operations</a:t>
            </a:r>
            <a:br>
              <a:rPr lang="en-US" altLang="en-US"/>
            </a:br>
            <a:r>
              <a:rPr lang="en-US" altLang="en-US"/>
              <a:t>  x + y * z     ( y is multiplied by z first)</a:t>
            </a:r>
            <a:br>
              <a:rPr lang="en-US" altLang="en-US"/>
            </a:br>
            <a:r>
              <a:rPr lang="en-US" altLang="en-US"/>
              <a:t> (x + y) * z   ( x and y are added first)</a:t>
            </a:r>
          </a:p>
        </p:txBody>
      </p:sp>
      <p:sp>
        <p:nvSpPr>
          <p:cNvPr id="65638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5613" y="23129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6D1C57E-5B09-4FF2-92EF-64D769FFA547}" type="slidenum">
              <a:rPr lang="en-US" altLang="en-US"/>
              <a:pPr/>
              <a:t>46</a:t>
            </a:fld>
            <a:endParaRPr lang="en-CA" altLang="en-US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Operator Shorthand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expressions occur so often that C++ </a:t>
            </a:r>
            <a:br>
              <a:rPr lang="en-US" altLang="en-US"/>
            </a:br>
            <a:r>
              <a:rPr lang="en-US" altLang="en-US"/>
              <a:t>contains to shorthand operators for them</a:t>
            </a:r>
          </a:p>
          <a:p>
            <a:pPr>
              <a:lnSpc>
                <a:spcPct val="90000"/>
              </a:lnSpc>
            </a:pPr>
            <a:r>
              <a:rPr lang="en-US" altLang="en-US"/>
              <a:t>All arithmetic operators can be used this way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+=   count = count + 2;    becomes</a:t>
            </a:r>
            <a:br>
              <a:rPr lang="en-US" altLang="en-US"/>
            </a:br>
            <a:r>
              <a:rPr lang="en-US" altLang="en-US"/>
              <a:t>        count += 2;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*=   bonus = bonus * 2;  becomes</a:t>
            </a:r>
            <a:br>
              <a:rPr lang="en-US" altLang="en-US"/>
            </a:br>
            <a:r>
              <a:rPr lang="en-US" altLang="en-US"/>
              <a:t>       bonus *= 2;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/=    time = time / rush_factor;  becomes</a:t>
            </a:r>
            <a:br>
              <a:rPr lang="en-US" altLang="en-US"/>
            </a:br>
            <a:r>
              <a:rPr lang="en-US" altLang="en-US"/>
              <a:t>        time /= rush_factor;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%=  remainder = remainder % (cnt1+ cnt2); becomes</a:t>
            </a:r>
            <a:br>
              <a:rPr lang="en-US" altLang="en-US"/>
            </a:br>
            <a:r>
              <a:rPr lang="en-US" altLang="en-US"/>
              <a:t>        remainder %= (cnt1 + cnt2);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3653F54-EAB4-4E4D-B61C-DEAC4C0F5663}" type="slidenum">
              <a:rPr lang="en-US" altLang="en-US"/>
              <a:pPr/>
              <a:t>47</a:t>
            </a:fld>
            <a:endParaRPr lang="en-CA" altLang="en-US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Simple Flow of Control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Flow of control</a:t>
            </a:r>
          </a:p>
          <a:p>
            <a:pPr lvl="1"/>
            <a:r>
              <a:rPr lang="en-US" altLang="en-US"/>
              <a:t>The order in which statements are executed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Branch</a:t>
            </a:r>
          </a:p>
          <a:p>
            <a:pPr lvl="1"/>
            <a:r>
              <a:rPr lang="en-US" altLang="en-US"/>
              <a:t>Lets program choose between two alternatives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95F8A1E-550A-4C9F-ADB2-45D777CA8C76}" type="slidenum">
              <a:rPr lang="en-US" altLang="en-US"/>
              <a:pPr/>
              <a:t>48</a:t>
            </a:fld>
            <a:endParaRPr lang="en-CA" alt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Branch Example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calculate hourly wages there are two choices</a:t>
            </a:r>
          </a:p>
          <a:p>
            <a:pPr lvl="1"/>
            <a:r>
              <a:rPr lang="en-US" altLang="en-US"/>
              <a:t>Regular time ( up to 40 hours)</a:t>
            </a:r>
          </a:p>
          <a:p>
            <a:pPr lvl="2"/>
            <a:r>
              <a:rPr lang="en-US" altLang="en-US"/>
              <a:t>gross_pay  =  rate * hours;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Overtime ( over 40 hours)</a:t>
            </a:r>
          </a:p>
          <a:p>
            <a:pPr lvl="2"/>
            <a:r>
              <a:rPr lang="en-US" altLang="en-US"/>
              <a:t>gross_pay  =  rate * 40 + 1.5 * rate * (hours - 40);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The program must choose which of these </a:t>
            </a:r>
            <a:br>
              <a:rPr lang="en-US" altLang="en-US"/>
            </a:br>
            <a:r>
              <a:rPr lang="en-US" altLang="en-US"/>
              <a:t>expressions to 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69F773D-57C4-4528-8B9C-A36955864A6C}" type="slidenum">
              <a:rPr lang="en-US" altLang="en-US"/>
              <a:pPr/>
              <a:t>49</a:t>
            </a:fld>
            <a:endParaRPr lang="en-CA" alt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Designing the Branch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Decide if (hours &gt;40) is true</a:t>
            </a:r>
          </a:p>
          <a:p>
            <a:pPr lvl="1"/>
            <a:r>
              <a:rPr lang="en-US" altLang="en-US"/>
              <a:t>If it is true, then use </a:t>
            </a:r>
            <a:br>
              <a:rPr lang="en-US" altLang="en-US"/>
            </a:br>
            <a:r>
              <a:rPr lang="en-US" altLang="en-US"/>
              <a:t>    gross_pay  =  rate * 40 + 1.5 * rate * (hours - 40);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If it is not true, then use</a:t>
            </a:r>
            <a:br>
              <a:rPr lang="en-US" altLang="en-US"/>
            </a:br>
            <a:r>
              <a:rPr lang="en-US" altLang="en-US"/>
              <a:t>     gross_pay = rate * hours;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73D84CD-4CC7-436F-AF3D-71A3BC8A9B9A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Identifiers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Variables names are called identifiers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Choosing variable names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Use meaningful names that represent data to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 be stored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First character must be 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a letter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the underscore character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Remaining characters must be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letters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numbers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underscore character</a:t>
            </a:r>
            <a:r>
              <a:rPr lang="en-US" altLang="en-US" sz="2000">
                <a:latin typeface="Arial" panose="020B0604020202020204" pitchFamily="34" charset="0"/>
              </a:rPr>
              <a:t/>
            </a:r>
            <a:br>
              <a:rPr lang="en-US" altLang="en-US" sz="2000">
                <a:latin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D5D42AA-0292-49AB-8861-49029A37EA83}" type="slidenum">
              <a:rPr lang="en-US" altLang="en-US"/>
              <a:pPr/>
              <a:t>50</a:t>
            </a:fld>
            <a:endParaRPr lang="en-CA" alt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Implementing the Branch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if-else statement is used in C++ to perform a </a:t>
            </a:r>
            <a:br>
              <a:rPr lang="en-US" altLang="en-US"/>
            </a:br>
            <a:r>
              <a:rPr lang="en-US" altLang="en-US"/>
              <a:t>branch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if (hours &gt; 40)</a:t>
            </a:r>
            <a:br>
              <a:rPr lang="en-US" altLang="en-US"/>
            </a:br>
            <a:r>
              <a:rPr lang="en-US" altLang="en-US"/>
              <a:t>    gross_pay  =  rate * 40 + 1.5 * rate * (hours - 40);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/>
              <a:t>   else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/>
              <a:t>       gross_pay = rate * hours;</a:t>
            </a:r>
          </a:p>
        </p:txBody>
      </p:sp>
      <p:sp>
        <p:nvSpPr>
          <p:cNvPr id="66253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29413" y="47513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2.6</a:t>
            </a:r>
          </a:p>
        </p:txBody>
      </p:sp>
      <p:sp>
        <p:nvSpPr>
          <p:cNvPr id="66253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29413" y="53990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11661CC-4269-40ED-A164-D6CDD57D55C5}" type="slidenum">
              <a:rPr lang="en-US" altLang="en-US"/>
              <a:pPr/>
              <a:t>51</a:t>
            </a:fld>
            <a:endParaRPr lang="en-CA" altLang="en-US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Boolean Expressions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6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Boolean expressions are expressions that are </a:t>
            </a:r>
            <a:br>
              <a:rPr lang="en-US" altLang="en-US"/>
            </a:br>
            <a:r>
              <a:rPr lang="en-US" altLang="en-US"/>
              <a:t>either true or false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comparison operators </a:t>
            </a:r>
            <a:r>
              <a:rPr lang="en-US" altLang="en-US"/>
              <a:t>such as '&gt;' (greater than) </a:t>
            </a:r>
            <a:br>
              <a:rPr lang="en-US" altLang="en-US"/>
            </a:br>
            <a:r>
              <a:rPr lang="en-US" altLang="en-US"/>
              <a:t>are used to compare variables and/or numbers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(hours &gt; 40)</a:t>
            </a:r>
            <a:r>
              <a:rPr lang="en-US" altLang="en-US"/>
              <a:t>   Including the parentheses, is the </a:t>
            </a:r>
            <a:br>
              <a:rPr lang="en-US" altLang="en-US"/>
            </a:br>
            <a:r>
              <a:rPr lang="en-US" altLang="en-US"/>
              <a:t>boolean expression from the wages example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few of the comparison operators that use two</a:t>
            </a:r>
            <a:br>
              <a:rPr lang="en-US" altLang="en-US"/>
            </a:br>
            <a:r>
              <a:rPr lang="en-US" altLang="en-US"/>
              <a:t> symbols (</a:t>
            </a:r>
            <a:r>
              <a:rPr lang="en-US" altLang="en-US">
                <a:solidFill>
                  <a:srgbClr val="990000"/>
                </a:solidFill>
              </a:rPr>
              <a:t>No spaces</a:t>
            </a:r>
            <a:r>
              <a:rPr lang="en-US" altLang="en-US"/>
              <a:t> </a:t>
            </a:r>
            <a:r>
              <a:rPr lang="en-US" altLang="en-US">
                <a:solidFill>
                  <a:srgbClr val="990000"/>
                </a:solidFill>
              </a:rPr>
              <a:t>allowed between the</a:t>
            </a:r>
            <a:r>
              <a:rPr lang="en-US" altLang="en-US"/>
              <a:t> </a:t>
            </a:r>
            <a:r>
              <a:rPr lang="en-US" altLang="en-US">
                <a:solidFill>
                  <a:srgbClr val="990000"/>
                </a:solidFill>
              </a:rPr>
              <a:t>symbols!</a:t>
            </a:r>
            <a:r>
              <a:rPr lang="en-US" altLang="en-US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b="1"/>
              <a:t>&gt;=</a:t>
            </a:r>
            <a:r>
              <a:rPr lang="en-US" altLang="en-US"/>
              <a:t>    greater than or equal to</a:t>
            </a:r>
          </a:p>
          <a:p>
            <a:pPr lvl="2">
              <a:lnSpc>
                <a:spcPct val="90000"/>
              </a:lnSpc>
            </a:pPr>
            <a:r>
              <a:rPr lang="en-US" altLang="en-US" b="1"/>
              <a:t>!=</a:t>
            </a:r>
            <a:r>
              <a:rPr lang="en-US" altLang="en-US"/>
              <a:t>     not equal or inequality</a:t>
            </a:r>
          </a:p>
          <a:p>
            <a:pPr lvl="2">
              <a:lnSpc>
                <a:spcPct val="90000"/>
              </a:lnSpc>
            </a:pPr>
            <a:r>
              <a:rPr lang="en-US" altLang="en-US" b="1"/>
              <a:t>= =</a:t>
            </a:r>
            <a:r>
              <a:rPr lang="en-US" altLang="en-US"/>
              <a:t>   equal or equivalent</a:t>
            </a:r>
          </a:p>
        </p:txBody>
      </p:sp>
      <p:sp>
        <p:nvSpPr>
          <p:cNvPr id="66560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19863" y="56276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3856D66-F15F-4C61-A791-4BEDC2D64904}" type="slidenum">
              <a:rPr lang="en-US" altLang="en-US"/>
              <a:pPr/>
              <a:t>52</a:t>
            </a:fld>
            <a:endParaRPr lang="en-CA" altLang="en-US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if-else Flow Control (1)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if (</a:t>
            </a:r>
            <a:r>
              <a:rPr lang="en-US" altLang="en-US" i="1"/>
              <a:t>boolean expression</a:t>
            </a:r>
            <a:r>
              <a:rPr lang="en-US" altLang="en-US"/>
              <a:t>)</a:t>
            </a:r>
            <a:br>
              <a:rPr lang="en-US" altLang="en-US"/>
            </a:br>
            <a:r>
              <a:rPr lang="en-US" altLang="en-US"/>
              <a:t>     </a:t>
            </a:r>
            <a:r>
              <a:rPr lang="en-US" altLang="en-US" i="1"/>
              <a:t>true statement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else</a:t>
            </a:r>
            <a:br>
              <a:rPr lang="en-US" altLang="en-US"/>
            </a:br>
            <a:r>
              <a:rPr lang="en-US" altLang="en-US"/>
              <a:t>     </a:t>
            </a:r>
            <a:r>
              <a:rPr lang="en-US" altLang="en-US" i="1"/>
              <a:t>false statement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When the boolean expression is true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Only the true statement is executed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When the boolean expression is false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Only the false statement is executed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552AF5F-C7FE-4FF9-B36C-12218E58F0E0}" type="slidenum">
              <a:rPr lang="en-US" altLang="en-US"/>
              <a:pPr/>
              <a:t>53</a:t>
            </a:fld>
            <a:endParaRPr lang="en-CA" alt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if-else  Flow Control (2)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if (</a:t>
            </a:r>
            <a:r>
              <a:rPr lang="en-US" altLang="en-US" sz="2800" i="1"/>
              <a:t>boolean expression</a:t>
            </a:r>
            <a:r>
              <a:rPr lang="en-US" altLang="en-US" sz="2800"/>
              <a:t>)</a:t>
            </a:r>
            <a:br>
              <a:rPr lang="en-US" altLang="en-US" sz="2800"/>
            </a:br>
            <a:r>
              <a:rPr lang="en-US" altLang="en-US" sz="2800"/>
              <a:t>     {</a:t>
            </a:r>
            <a:br>
              <a:rPr lang="en-US" altLang="en-US" sz="2800"/>
            </a:br>
            <a:r>
              <a:rPr lang="en-US" altLang="en-US" sz="2800"/>
              <a:t>              </a:t>
            </a:r>
            <a:r>
              <a:rPr lang="en-US" altLang="en-US" sz="2800" i="1"/>
              <a:t>true statements</a:t>
            </a:r>
            <a:br>
              <a:rPr lang="en-US" altLang="en-US" sz="2800" i="1"/>
            </a:br>
            <a:r>
              <a:rPr lang="en-US" altLang="en-US" sz="2800" i="1"/>
              <a:t>      </a:t>
            </a:r>
            <a:r>
              <a:rPr lang="en-US" altLang="en-US" sz="2800"/>
              <a:t>}</a:t>
            </a:r>
            <a:br>
              <a:rPr lang="en-US" altLang="en-US" sz="2800"/>
            </a:br>
            <a:r>
              <a:rPr lang="en-US" altLang="en-US" sz="2800"/>
              <a:t>else</a:t>
            </a:r>
            <a:br>
              <a:rPr lang="en-US" altLang="en-US" sz="2800"/>
            </a:br>
            <a:r>
              <a:rPr lang="en-US" altLang="en-US" sz="2800"/>
              <a:t>   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              </a:t>
            </a:r>
            <a:r>
              <a:rPr lang="en-US" altLang="en-US" sz="2800" i="1"/>
              <a:t>false statements</a:t>
            </a:r>
            <a:br>
              <a:rPr lang="en-US" altLang="en-US" sz="2800" i="1"/>
            </a:br>
            <a:r>
              <a:rPr lang="en-US" altLang="en-US" sz="2800" i="1"/>
              <a:t>     </a:t>
            </a:r>
            <a:r>
              <a:rPr lang="en-US" altLang="en-US" sz="2800"/>
              <a:t>}</a:t>
            </a:r>
            <a:endParaRPr lang="en-US" altLang="en-US" sz="2800" i="1"/>
          </a:p>
          <a:p>
            <a:pPr>
              <a:lnSpc>
                <a:spcPct val="80000"/>
              </a:lnSpc>
            </a:pPr>
            <a:r>
              <a:rPr lang="en-US" altLang="en-US" sz="2800"/>
              <a:t>When the boolean expression is true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Only the true statements enclosed in </a:t>
            </a:r>
            <a:r>
              <a:rPr lang="en-US" altLang="en-US" sz="2400" b="1"/>
              <a:t>{ }</a:t>
            </a:r>
            <a:r>
              <a:rPr lang="en-US" altLang="en-US" sz="2400"/>
              <a:t> are executed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When the boolean expression is false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Only the false statements enclosed in </a:t>
            </a:r>
            <a:r>
              <a:rPr lang="en-US" altLang="en-US" sz="2400" b="1"/>
              <a:t>{ }</a:t>
            </a:r>
            <a:r>
              <a:rPr lang="en-US" altLang="en-US" sz="2400"/>
              <a:t> are executed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FA049F1-0E8D-473D-A9FB-15F37DFD063E}" type="slidenum">
              <a:rPr lang="en-US" altLang="en-US"/>
              <a:pPr/>
              <a:t>54</a:t>
            </a:fld>
            <a:endParaRPr lang="en-CA" altLang="en-U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AND 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Boolean expressions can be combined into</a:t>
            </a:r>
            <a:br>
              <a:rPr lang="en-US" altLang="en-US"/>
            </a:br>
            <a:r>
              <a:rPr lang="en-US" altLang="en-US"/>
              <a:t>more complex expressions with</a:t>
            </a:r>
          </a:p>
          <a:p>
            <a:pPr lvl="1"/>
            <a:r>
              <a:rPr lang="en-US" altLang="en-US"/>
              <a:t>&amp;&amp;   -- The AND operator</a:t>
            </a:r>
          </a:p>
          <a:p>
            <a:pPr lvl="2"/>
            <a:r>
              <a:rPr lang="en-US" altLang="en-US"/>
              <a:t>True if both expressions are true</a:t>
            </a:r>
          </a:p>
          <a:p>
            <a:r>
              <a:rPr lang="en-US" altLang="en-US"/>
              <a:t>Syntax:   (</a:t>
            </a:r>
            <a:r>
              <a:rPr lang="en-US" altLang="en-US" i="1"/>
              <a:t>Comparison_1</a:t>
            </a:r>
            <a:r>
              <a:rPr lang="en-US" altLang="en-US"/>
              <a:t>) &amp;&amp; (</a:t>
            </a:r>
            <a:r>
              <a:rPr lang="en-US" altLang="en-US" i="1"/>
              <a:t>Comparison_2</a:t>
            </a:r>
            <a:r>
              <a:rPr lang="en-US" altLang="en-US"/>
              <a:t>)</a:t>
            </a:r>
          </a:p>
          <a:p>
            <a:r>
              <a:rPr lang="en-US" altLang="en-US"/>
              <a:t>Example:   if ( (2 &lt; x) &amp;&amp; (x &lt; 7) )</a:t>
            </a:r>
          </a:p>
          <a:p>
            <a:pPr lvl="1"/>
            <a:r>
              <a:rPr lang="en-US" altLang="en-US"/>
              <a:t>True only if  x is between 2 and 7</a:t>
            </a:r>
          </a:p>
          <a:p>
            <a:pPr lvl="1"/>
            <a:r>
              <a:rPr lang="en-US" altLang="en-US"/>
              <a:t>Inside parentheses are optional but enhance meaning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DA599B1-0C21-4784-AE3D-5143A410DE41}" type="slidenum">
              <a:rPr lang="en-US" altLang="en-US"/>
              <a:pPr/>
              <a:t>55</a:t>
            </a:fld>
            <a:endParaRPr lang="en-CA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OR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r>
              <a:rPr lang="en-US" altLang="en-US" b="1"/>
              <a:t>| |</a:t>
            </a:r>
            <a:r>
              <a:rPr lang="en-US" altLang="en-US"/>
              <a:t>  --  The OR operator  (no space!)</a:t>
            </a:r>
          </a:p>
          <a:p>
            <a:pPr lvl="1"/>
            <a:r>
              <a:rPr lang="en-US" altLang="en-US"/>
              <a:t>True if either or both expressions are true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Syntax:    (Comparison_1) | | (Comparison_2)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Example:  if ( ( x = = 1)  | | ( x = = y) )</a:t>
            </a:r>
          </a:p>
          <a:p>
            <a:pPr lvl="1"/>
            <a:r>
              <a:rPr lang="en-US" altLang="en-US"/>
              <a:t>True if x contains 1</a:t>
            </a:r>
          </a:p>
          <a:p>
            <a:pPr lvl="1"/>
            <a:r>
              <a:rPr lang="en-US" altLang="en-US"/>
              <a:t>True if x contains the same value as y</a:t>
            </a:r>
          </a:p>
          <a:p>
            <a:pPr lvl="1"/>
            <a:r>
              <a:rPr lang="en-US" altLang="en-US"/>
              <a:t>True if both comparisons are true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DAAE323-8A66-4C55-8AD4-06E604C9B6FA}" type="slidenum">
              <a:rPr lang="en-US" altLang="en-US"/>
              <a:pPr/>
              <a:t>56</a:t>
            </a:fld>
            <a:endParaRPr lang="en-CA" alt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NOT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!  -- negates any boolean expression</a:t>
            </a:r>
          </a:p>
          <a:p>
            <a:pPr lvl="1"/>
            <a:r>
              <a:rPr lang="en-US" altLang="en-US"/>
              <a:t>!( x &lt; y)</a:t>
            </a:r>
          </a:p>
          <a:p>
            <a:pPr lvl="2"/>
            <a:r>
              <a:rPr lang="en-US" altLang="en-US"/>
              <a:t>True if x is NOT less than y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!(x = = y)</a:t>
            </a:r>
          </a:p>
          <a:p>
            <a:pPr lvl="2"/>
            <a:r>
              <a:rPr lang="en-US" altLang="en-US"/>
              <a:t>True if x is NOT equal to y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! Operator can make expressions difficult to </a:t>
            </a:r>
            <a:br>
              <a:rPr lang="en-US" altLang="en-US"/>
            </a:br>
            <a:r>
              <a:rPr lang="en-US" altLang="en-US"/>
              <a:t>understand…use only when appropriate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A45DE58-FF04-4D80-A2D3-1F2871A8A3C6}" type="slidenum">
              <a:rPr lang="en-US" altLang="en-US"/>
              <a:pPr/>
              <a:t>57</a:t>
            </a:fld>
            <a:endParaRPr lang="en-CA" alt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Inequalities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careful translating inequalities to C++</a:t>
            </a:r>
          </a:p>
          <a:p>
            <a:r>
              <a:rPr lang="en-US" altLang="en-US"/>
              <a:t>if  x &lt; y &lt; z   translates as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		if ( ( x &lt; y )  &amp;&amp; ( y &lt; z ) )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		NOT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             if ( x &lt; y &lt; z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AA3086F-F966-46A9-A901-0D44AFAEA8AD}" type="slidenum">
              <a:rPr lang="en-US" altLang="en-US"/>
              <a:pPr/>
              <a:t>58</a:t>
            </a:fld>
            <a:endParaRPr lang="en-CA" alt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Pitfall: Using  =  or  ==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' = ' is the assignment operator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to </a:t>
            </a:r>
            <a:r>
              <a:rPr lang="en-US" altLang="en-US" u="sng"/>
              <a:t>assign values</a:t>
            </a:r>
            <a:r>
              <a:rPr lang="en-US" altLang="en-US"/>
              <a:t> to variables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      x = 3;</a:t>
            </a:r>
          </a:p>
          <a:p>
            <a:pPr>
              <a:lnSpc>
                <a:spcPct val="90000"/>
              </a:lnSpc>
            </a:pPr>
            <a:r>
              <a:rPr lang="en-US" altLang="en-US"/>
              <a:t>'= = ' is the equality operator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to </a:t>
            </a:r>
            <a:r>
              <a:rPr lang="en-US" altLang="en-US" u="sng"/>
              <a:t>compare values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      if ( x == 3)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compiler will accept this error:</a:t>
            </a:r>
            <a:br>
              <a:rPr lang="en-US" altLang="en-US"/>
            </a:br>
            <a:r>
              <a:rPr lang="en-US" altLang="en-US"/>
              <a:t>   		          </a:t>
            </a:r>
            <a:r>
              <a:rPr lang="en-US" altLang="en-US" sz="2800"/>
              <a:t>if (x = 3)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but stores 3 in x instead of comparing x and 3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Since the result is 3 (non-zero), the expression is true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36D4AA-2C6D-4310-B973-232541B82A77}" type="slidenum">
              <a:rPr lang="en-US" altLang="en-US"/>
              <a:pPr/>
              <a:t>59</a:t>
            </a:fld>
            <a:endParaRPr lang="en-CA" alt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Compound Statements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 compound statement is more  than one </a:t>
            </a:r>
            <a:br>
              <a:rPr lang="en-US" altLang="en-US" sz="2800"/>
            </a:br>
            <a:r>
              <a:rPr lang="en-US" altLang="en-US" sz="2800"/>
              <a:t>statement enclosed in  { }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Branches of if-else statements often need to </a:t>
            </a:r>
            <a:br>
              <a:rPr lang="en-US" altLang="en-US" sz="2800"/>
            </a:br>
            <a:r>
              <a:rPr lang="en-US" altLang="en-US" sz="2800"/>
              <a:t>execute more that one statement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Example:         if (</a:t>
            </a:r>
            <a:r>
              <a:rPr lang="en-US" altLang="en-US" sz="2800" i="1"/>
              <a:t>boolean expression</a:t>
            </a:r>
            <a:r>
              <a:rPr lang="en-US" altLang="en-US" sz="2800"/>
              <a:t>)</a:t>
            </a:r>
            <a:br>
              <a:rPr lang="en-US" altLang="en-US" sz="2800"/>
            </a:br>
            <a:r>
              <a:rPr lang="en-US" altLang="en-US" sz="2800"/>
              <a:t>                           {</a:t>
            </a:r>
            <a:br>
              <a:rPr lang="en-US" altLang="en-US" sz="2800"/>
            </a:br>
            <a:r>
              <a:rPr lang="en-US" altLang="en-US" sz="2800"/>
              <a:t>                                 </a:t>
            </a:r>
            <a:r>
              <a:rPr lang="en-US" altLang="en-US" sz="2800" i="1"/>
              <a:t>true statements</a:t>
            </a:r>
            <a:br>
              <a:rPr lang="en-US" altLang="en-US" sz="2800" i="1"/>
            </a:br>
            <a:r>
              <a:rPr lang="en-US" altLang="en-US" sz="2800" i="1"/>
              <a:t>                           </a:t>
            </a:r>
            <a:r>
              <a:rPr lang="en-US" altLang="en-US" sz="2800"/>
              <a:t>}</a:t>
            </a:r>
            <a:br>
              <a:rPr lang="en-US" altLang="en-US" sz="2800"/>
            </a:br>
            <a:r>
              <a:rPr lang="en-US" altLang="en-US" sz="2800"/>
              <a:t>                         else</a:t>
            </a:r>
            <a:br>
              <a:rPr lang="en-US" altLang="en-US" sz="2800"/>
            </a:br>
            <a:r>
              <a:rPr lang="en-US" altLang="en-US" sz="2800"/>
              <a:t>                          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                                  </a:t>
            </a:r>
            <a:r>
              <a:rPr lang="en-US" altLang="en-US" sz="2800" i="1"/>
              <a:t>false statements</a:t>
            </a:r>
            <a:br>
              <a:rPr lang="en-US" altLang="en-US" sz="2800" i="1"/>
            </a:br>
            <a:r>
              <a:rPr lang="en-US" altLang="en-US" sz="2800" i="1"/>
              <a:t>                            </a:t>
            </a:r>
            <a:r>
              <a:rPr lang="en-US" altLang="en-US" sz="2800"/>
              <a:t>}</a:t>
            </a:r>
          </a:p>
        </p:txBody>
      </p:sp>
      <p:sp>
        <p:nvSpPr>
          <p:cNvPr id="67686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10313" y="568483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2732F8F-BEE1-4C48-93B2-9A0E75A5E99B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Keywords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Keywords (also called reserved words)</a:t>
            </a:r>
          </a:p>
          <a:p>
            <a:pPr lvl="1"/>
            <a:r>
              <a:rPr lang="en-US" altLang="en-US"/>
              <a:t>Are used by the C++ language </a:t>
            </a:r>
          </a:p>
          <a:p>
            <a:pPr lvl="1"/>
            <a:r>
              <a:rPr lang="en-US" altLang="en-US"/>
              <a:t>Must be used as they are defined in </a:t>
            </a:r>
            <a:br>
              <a:rPr lang="en-US" altLang="en-US"/>
            </a:br>
            <a:r>
              <a:rPr lang="en-US" altLang="en-US"/>
              <a:t>the programming language</a:t>
            </a:r>
          </a:p>
          <a:p>
            <a:pPr lvl="1"/>
            <a:r>
              <a:rPr lang="en-US" altLang="en-US"/>
              <a:t>Cannot be used as identifiers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5398B62-32B1-4210-8735-753D01E19EEE}" type="slidenum">
              <a:rPr lang="en-US" altLang="en-US"/>
              <a:pPr/>
              <a:t>60</a:t>
            </a:fld>
            <a:endParaRPr lang="en-CA" alt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Branches Conclusion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 you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Write an if-else statement that outputs the word</a:t>
            </a:r>
            <a:br>
              <a:rPr lang="en-US" altLang="en-US"/>
            </a:br>
            <a:r>
              <a:rPr lang="en-US" altLang="en-US"/>
              <a:t>High if the value of the variable score is greater</a:t>
            </a:r>
            <a:br>
              <a:rPr lang="en-US" altLang="en-US"/>
            </a:br>
            <a:r>
              <a:rPr lang="en-US" altLang="en-US"/>
              <a:t>than 100 and Low if the value of score is at most</a:t>
            </a:r>
            <a:br>
              <a:rPr lang="en-US" altLang="en-US"/>
            </a:br>
            <a:r>
              <a:rPr lang="en-US" altLang="en-US"/>
              <a:t>100?  The variables are of type int.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Write an if-else statement that outputs the word </a:t>
            </a:r>
            <a:br>
              <a:rPr lang="en-US" altLang="en-US"/>
            </a:br>
            <a:r>
              <a:rPr lang="en-US" altLang="en-US"/>
              <a:t>Warning provided that either the value of the variable</a:t>
            </a:r>
            <a:br>
              <a:rPr lang="en-US" altLang="en-US"/>
            </a:br>
            <a:r>
              <a:rPr lang="en-US" altLang="en-US"/>
              <a:t>temperature is greater than or equal to 100, or the </a:t>
            </a:r>
            <a:br>
              <a:rPr lang="en-US" altLang="en-US"/>
            </a:br>
            <a:r>
              <a:rPr lang="en-US" altLang="en-US"/>
              <a:t>of the variable pressure is greater than or equal to </a:t>
            </a:r>
            <a:br>
              <a:rPr lang="en-US" altLang="en-US"/>
            </a:br>
            <a:r>
              <a:rPr lang="en-US" altLang="en-US"/>
              <a:t>200, or both.  Otherwise, the if_else sttement outputs</a:t>
            </a:r>
            <a:br>
              <a:rPr lang="en-US" altLang="en-US"/>
            </a:br>
            <a:r>
              <a:rPr lang="en-US" altLang="en-US"/>
              <a:t>the word OK.  The variables are of type int.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0D4AB00-522A-4BDF-9879-DD7115333021}" type="slidenum">
              <a:rPr lang="en-US" altLang="en-US"/>
              <a:pPr/>
              <a:t>61</a:t>
            </a:fld>
            <a:endParaRPr lang="en-CA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Simple Loops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an action must be repeated, a loop is used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C++ includes several ways to create loops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start with the </a:t>
            </a:r>
            <a:r>
              <a:rPr lang="en-US" altLang="en-US" i="1"/>
              <a:t>while-</a:t>
            </a:r>
            <a:r>
              <a:rPr lang="en-US" altLang="en-US"/>
              <a:t>loop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Example:         while (count_down &gt; 0)</a:t>
            </a:r>
            <a:br>
              <a:rPr lang="en-US" altLang="en-US"/>
            </a:br>
            <a:r>
              <a:rPr lang="en-US" altLang="en-US"/>
              <a:t>                            {</a:t>
            </a:r>
            <a:br>
              <a:rPr lang="en-US" altLang="en-US"/>
            </a:br>
            <a:r>
              <a:rPr lang="en-US" altLang="en-US"/>
              <a:t>                                 cout &lt;&lt; "Hello ";</a:t>
            </a:r>
            <a:br>
              <a:rPr lang="en-US" altLang="en-US"/>
            </a:br>
            <a:r>
              <a:rPr lang="en-US" altLang="en-US"/>
              <a:t>                                  count_down  -= 1;</a:t>
            </a:r>
            <a:br>
              <a:rPr lang="en-US" altLang="en-US"/>
            </a:br>
            <a:r>
              <a:rPr lang="en-US" altLang="en-US"/>
              <a:t>                             } </a:t>
            </a:r>
          </a:p>
          <a:p>
            <a:pPr>
              <a:lnSpc>
                <a:spcPct val="90000"/>
              </a:lnSpc>
            </a:pPr>
            <a:r>
              <a:rPr lang="en-US" altLang="en-US"/>
              <a:t>Output:        Hello Hello Hello </a:t>
            </a:r>
            <a:br>
              <a:rPr lang="en-US" altLang="en-US"/>
            </a:br>
            <a:r>
              <a:rPr lang="en-US" altLang="en-US"/>
              <a:t>when count_down starts at 3</a:t>
            </a:r>
          </a:p>
        </p:txBody>
      </p:sp>
      <p:sp>
        <p:nvSpPr>
          <p:cNvPr id="680968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02388" y="5513388"/>
            <a:ext cx="225266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277EF3C-97B3-4B9A-ABBD-BEE09F8B9E69}" type="slidenum">
              <a:rPr lang="en-US" altLang="en-US"/>
              <a:pPr/>
              <a:t>62</a:t>
            </a:fld>
            <a:endParaRPr lang="en-CA" alt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While Loop Operation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First, the boolean expression is evaluated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false, the program skips to the line following the </a:t>
            </a:r>
            <a:br>
              <a:rPr lang="en-US" altLang="en-US"/>
            </a:br>
            <a:r>
              <a:rPr lang="en-US" altLang="en-US"/>
              <a:t>while loop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true, the body of the loop is executed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During execution, some item from the boolean expression</a:t>
            </a:r>
            <a:br>
              <a:rPr lang="en-US" altLang="en-US"/>
            </a:br>
            <a:r>
              <a:rPr lang="en-US" altLang="en-US"/>
              <a:t>is changed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After executing the loop body, the boolean </a:t>
            </a:r>
            <a:br>
              <a:rPr lang="en-US" altLang="en-US"/>
            </a:br>
            <a:r>
              <a:rPr lang="en-US" altLang="en-US"/>
              <a:t>expression is checked again repeating the process</a:t>
            </a:r>
            <a:br>
              <a:rPr lang="en-US" altLang="en-US"/>
            </a:br>
            <a:r>
              <a:rPr lang="en-US" altLang="en-US"/>
              <a:t>until the expression becomes false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while loop might not execute at all if the </a:t>
            </a:r>
            <a:br>
              <a:rPr lang="en-US" altLang="en-US"/>
            </a:br>
            <a:r>
              <a:rPr lang="en-US" altLang="en-US"/>
              <a:t>boolean expression is false on the first check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3991D16-66A0-42B8-9C7E-723FDAC13FC3}" type="slidenum">
              <a:rPr lang="en-US" altLang="en-US"/>
              <a:pPr/>
              <a:t>63</a:t>
            </a:fld>
            <a:endParaRPr lang="en-CA" alt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while Loop Syntax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while (</a:t>
            </a:r>
            <a:r>
              <a:rPr lang="en-US" altLang="en-US" i="1"/>
              <a:t>boolean expression is true)</a:t>
            </a:r>
            <a:br>
              <a:rPr lang="en-US" altLang="en-US" i="1"/>
            </a:br>
            <a:r>
              <a:rPr lang="en-US" altLang="en-US" i="1"/>
              <a:t>      </a:t>
            </a: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 i="1"/>
              <a:t>statements to repeat</a:t>
            </a:r>
            <a:br>
              <a:rPr lang="en-US" altLang="en-US" i="1"/>
            </a:br>
            <a:r>
              <a:rPr lang="en-US" altLang="en-US" i="1"/>
              <a:t>  	 </a:t>
            </a:r>
            <a:r>
              <a:rPr lang="en-US" altLang="en-US"/>
              <a:t>}</a:t>
            </a:r>
          </a:p>
          <a:p>
            <a:pPr lvl="1"/>
            <a:r>
              <a:rPr lang="en-US" altLang="en-US"/>
              <a:t>Semi-colons are used only to end the statements</a:t>
            </a:r>
            <a:br>
              <a:rPr lang="en-US" altLang="en-US"/>
            </a:br>
            <a:r>
              <a:rPr lang="en-US" altLang="en-US"/>
              <a:t>within the loop</a:t>
            </a:r>
          </a:p>
          <a:p>
            <a:r>
              <a:rPr lang="en-US" altLang="en-US"/>
              <a:t>While (</a:t>
            </a:r>
            <a:r>
              <a:rPr lang="en-US" altLang="en-US" i="1"/>
              <a:t>boolean expression is true</a:t>
            </a:r>
            <a:r>
              <a:rPr lang="en-US" altLang="en-US"/>
              <a:t>)</a:t>
            </a:r>
            <a:br>
              <a:rPr lang="en-US" altLang="en-US"/>
            </a:br>
            <a:r>
              <a:rPr lang="en-US" altLang="en-US"/>
              <a:t>          </a:t>
            </a:r>
            <a:r>
              <a:rPr lang="en-US" altLang="en-US" i="1"/>
              <a:t>statement to repeat</a:t>
            </a:r>
            <a:endParaRPr lang="en-US" altLang="en-US"/>
          </a:p>
        </p:txBody>
      </p:sp>
      <p:sp>
        <p:nvSpPr>
          <p:cNvPr id="68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242050" y="5799138"/>
            <a:ext cx="2154238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2.11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DE24CCB-9427-43AD-AB7E-84F062E509B1}" type="slidenum">
              <a:rPr lang="en-US" altLang="en-US"/>
              <a:pPr/>
              <a:t>64</a:t>
            </a:fld>
            <a:endParaRPr lang="en-CA" altLang="en-US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do-while loop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variation of the while loop.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do-while loop is always executed at least once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body of the loop is first executed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boolean expression is checked after the body</a:t>
            </a:r>
            <a:br>
              <a:rPr lang="en-US" altLang="en-US"/>
            </a:br>
            <a:r>
              <a:rPr lang="en-US" altLang="en-US"/>
              <a:t>has been executed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Syntax:         do</a:t>
            </a:r>
            <a:br>
              <a:rPr lang="en-US" altLang="en-US"/>
            </a:br>
            <a:r>
              <a:rPr lang="en-US" altLang="en-US"/>
              <a:t>                      {</a:t>
            </a:r>
            <a:br>
              <a:rPr lang="en-US" altLang="en-US"/>
            </a:br>
            <a:r>
              <a:rPr lang="en-US" altLang="en-US"/>
              <a:t>                           </a:t>
            </a:r>
            <a:r>
              <a:rPr lang="en-US" altLang="en-US" i="1"/>
              <a:t>statements to repeat</a:t>
            </a:r>
            <a:br>
              <a:rPr lang="en-US" altLang="en-US" i="1"/>
            </a:br>
            <a:r>
              <a:rPr lang="en-US" altLang="en-US" i="1"/>
              <a:t/>
            </a:r>
            <a:br>
              <a:rPr lang="en-US" altLang="en-US" i="1"/>
            </a:br>
            <a:r>
              <a:rPr lang="en-US" altLang="en-US" i="1"/>
              <a:t>                       </a:t>
            </a:r>
            <a:r>
              <a:rPr lang="en-US" altLang="en-US"/>
              <a:t>}  while (boolean_expression);</a:t>
            </a:r>
          </a:p>
        </p:txBody>
      </p:sp>
      <p:sp>
        <p:nvSpPr>
          <p:cNvPr id="68608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59538" y="3714750"/>
            <a:ext cx="2252662" cy="528638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2.12</a:t>
            </a:r>
          </a:p>
        </p:txBody>
      </p:sp>
      <p:sp>
        <p:nvSpPr>
          <p:cNvPr id="68608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459538" y="4256088"/>
            <a:ext cx="225266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  <p:bldP spid="68608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36DD964-CCE6-4002-8762-120D86041458}" type="slidenum">
              <a:rPr lang="en-US" altLang="en-US"/>
              <a:pPr/>
              <a:t>65</a:t>
            </a:fld>
            <a:endParaRPr lang="en-CA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Increment/Decrement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48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Unary operators require only one operand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+  in front of a number such as  +5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-   in front of a number such as -5</a:t>
            </a:r>
          </a:p>
          <a:p>
            <a:pPr>
              <a:lnSpc>
                <a:spcPct val="90000"/>
              </a:lnSpc>
            </a:pPr>
            <a:r>
              <a:rPr lang="en-US" altLang="en-US"/>
              <a:t>++    increment operator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Adds 1 to the value of a variable</a:t>
            </a:r>
            <a:br>
              <a:rPr lang="en-US" altLang="en-US"/>
            </a:br>
            <a:r>
              <a:rPr lang="en-US" altLang="en-US"/>
              <a:t>                              x ++;         </a:t>
            </a:r>
            <a:br>
              <a:rPr lang="en-US" altLang="en-US"/>
            </a:br>
            <a:r>
              <a:rPr lang="en-US" altLang="en-US"/>
              <a:t>is equivalent to      x = x + 1;</a:t>
            </a:r>
          </a:p>
          <a:p>
            <a:pPr>
              <a:lnSpc>
                <a:spcPct val="90000"/>
              </a:lnSpc>
            </a:pPr>
            <a:r>
              <a:rPr lang="en-US" altLang="en-US"/>
              <a:t>--     decrement operator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Subtracts 1 from the value of a variable</a:t>
            </a:r>
            <a:br>
              <a:rPr lang="en-US" altLang="en-US"/>
            </a:br>
            <a:r>
              <a:rPr lang="en-US" altLang="en-US"/>
              <a:t>                               x --;</a:t>
            </a:r>
            <a:br>
              <a:rPr lang="en-US" altLang="en-US"/>
            </a:br>
            <a:r>
              <a:rPr lang="en-US" altLang="en-US"/>
              <a:t>is equivalent to       x = x – 1;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D39A873-9676-4BFE-946A-95CD66CEF360}" type="slidenum">
              <a:rPr lang="en-US" altLang="en-US"/>
              <a:pPr/>
              <a:t>66</a:t>
            </a:fld>
            <a:endParaRPr lang="en-CA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Sample Program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Bank charge card balance of $50</a:t>
            </a:r>
          </a:p>
          <a:p>
            <a:r>
              <a:rPr lang="en-US" altLang="en-US"/>
              <a:t>2% per month interest</a:t>
            </a:r>
          </a:p>
          <a:p>
            <a:r>
              <a:rPr lang="en-US" altLang="en-US"/>
              <a:t>How many months without payments before</a:t>
            </a:r>
            <a:br>
              <a:rPr lang="en-US" altLang="en-US"/>
            </a:br>
            <a:r>
              <a:rPr lang="en-US" altLang="en-US"/>
              <a:t>your balance exceeds $100</a:t>
            </a:r>
          </a:p>
          <a:p>
            <a:r>
              <a:rPr lang="en-US" altLang="en-US"/>
              <a:t>After 1 month:  	$50 + 2% of $50 = $51</a:t>
            </a:r>
          </a:p>
          <a:p>
            <a:r>
              <a:rPr lang="en-US" altLang="en-US"/>
              <a:t>After 2 months:  	$51 + 2% of $51 = $52.02</a:t>
            </a:r>
          </a:p>
          <a:p>
            <a:r>
              <a:rPr lang="en-US" altLang="en-US"/>
              <a:t>After 3 months: 	$52.02 + 2% of $52.02 </a:t>
            </a:r>
            <a:r>
              <a:rPr lang="en-US" altLang="en-US" b="1"/>
              <a:t>…</a:t>
            </a:r>
          </a:p>
        </p:txBody>
      </p:sp>
      <p:sp>
        <p:nvSpPr>
          <p:cNvPr id="69018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49888" y="5761038"/>
            <a:ext cx="225266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B6558F3-117B-493B-ABFB-73259C3DF476}" type="slidenum">
              <a:rPr lang="en-US" altLang="en-US"/>
              <a:pPr/>
              <a:t>67</a:t>
            </a:fld>
            <a:endParaRPr lang="en-CA" altLang="en-US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Infinite Loops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Loops that never stop are infinite loops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loop body should contain a line that will</a:t>
            </a:r>
            <a:br>
              <a:rPr lang="en-US" altLang="en-US" sz="2800"/>
            </a:br>
            <a:r>
              <a:rPr lang="en-US" altLang="en-US" sz="2800"/>
              <a:t>eventually cause the boolean expression to </a:t>
            </a:r>
            <a:br>
              <a:rPr lang="en-US" altLang="en-US" sz="2800"/>
            </a:br>
            <a:r>
              <a:rPr lang="en-US" altLang="en-US" sz="2800"/>
              <a:t>become false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Example:  Print the odd numbers less than 12</a:t>
            </a:r>
            <a:br>
              <a:rPr lang="en-US" altLang="en-US" sz="2800"/>
            </a:br>
            <a:r>
              <a:rPr lang="en-US" altLang="en-US" sz="2800"/>
              <a:t>             x = 1;</a:t>
            </a:r>
            <a:br>
              <a:rPr lang="en-US" altLang="en-US" sz="2800"/>
            </a:br>
            <a:r>
              <a:rPr lang="en-US" altLang="en-US" sz="2800"/>
              <a:t>             while (x != 12)</a:t>
            </a:r>
            <a:br>
              <a:rPr lang="en-US" altLang="en-US" sz="2800"/>
            </a:br>
            <a:r>
              <a:rPr lang="en-US" altLang="en-US" sz="2800"/>
              <a:t>                   { </a:t>
            </a:r>
            <a:br>
              <a:rPr lang="en-US" altLang="en-US" sz="2800"/>
            </a:br>
            <a:r>
              <a:rPr lang="en-US" altLang="en-US" sz="2800"/>
              <a:t>                       cout &lt;&lt; x &lt;&lt; endl;</a:t>
            </a:r>
            <a:br>
              <a:rPr lang="en-US" altLang="en-US" sz="2800"/>
            </a:br>
            <a:r>
              <a:rPr lang="en-US" altLang="en-US" sz="2800"/>
              <a:t>                       x = x + 2;</a:t>
            </a:r>
            <a:br>
              <a:rPr lang="en-US" altLang="en-US" sz="2800"/>
            </a:br>
            <a:r>
              <a:rPr lang="en-US" altLang="en-US" sz="2800"/>
              <a:t>                    }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Better to use  this comparison:  while ( x &lt; 12)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428C0D1-7D04-47FB-9980-6CA030115087}" type="slidenum">
              <a:rPr lang="en-US" altLang="en-US"/>
              <a:pPr/>
              <a:t>68</a:t>
            </a:fld>
            <a:endParaRPr lang="en-CA" alt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2.4 Conclusion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 you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Show the output of this code if x is of type int?</a:t>
            </a:r>
            <a:br>
              <a:rPr lang="en-US" altLang="en-US"/>
            </a:br>
            <a:r>
              <a:rPr lang="en-US" altLang="en-US"/>
              <a:t>x = 10;</a:t>
            </a:r>
            <a:br>
              <a:rPr lang="en-US" altLang="en-US"/>
            </a:br>
            <a:r>
              <a:rPr lang="en-US" altLang="en-US"/>
              <a:t>while ( x &gt; 0)</a:t>
            </a:r>
            <a:br>
              <a:rPr lang="en-US" altLang="en-US"/>
            </a:br>
            <a:r>
              <a:rPr lang="en-US" altLang="en-US"/>
              <a:t>   {</a:t>
            </a:r>
            <a:br>
              <a:rPr lang="en-US" altLang="en-US"/>
            </a:br>
            <a:r>
              <a:rPr lang="en-US" altLang="en-US"/>
              <a:t>          cout &lt;&lt; x &lt;&lt; endl;</a:t>
            </a:r>
            <a:br>
              <a:rPr lang="en-US" altLang="en-US"/>
            </a:br>
            <a:r>
              <a:rPr lang="en-US" altLang="en-US"/>
              <a:t>          x = x – 3;</a:t>
            </a:r>
            <a:br>
              <a:rPr lang="en-US" altLang="en-US"/>
            </a:br>
            <a:r>
              <a:rPr lang="en-US" altLang="en-US"/>
              <a:t>     }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Show the output of the previous code using the </a:t>
            </a:r>
            <a:br>
              <a:rPr lang="en-US" altLang="en-US"/>
            </a:br>
            <a:r>
              <a:rPr lang="en-US" altLang="en-US"/>
              <a:t>comparison x &lt; 0 instead of x &gt; 0?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8FFDFC0-8C2D-4212-A943-081B7CB9B43E}" type="slidenum">
              <a:rPr lang="en-US" altLang="en-US"/>
              <a:pPr/>
              <a:t>69</a:t>
            </a:fld>
            <a:endParaRPr lang="en-CA" alt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Program Style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 program written with attention to style</a:t>
            </a:r>
          </a:p>
          <a:p>
            <a:pPr lvl="1"/>
            <a:r>
              <a:rPr lang="en-US" altLang="en-US"/>
              <a:t> is easier to read</a:t>
            </a:r>
          </a:p>
          <a:p>
            <a:pPr lvl="1"/>
            <a:r>
              <a:rPr lang="en-US" altLang="en-US"/>
              <a:t> easier to correct</a:t>
            </a:r>
          </a:p>
          <a:p>
            <a:pPr lvl="1"/>
            <a:r>
              <a:rPr lang="en-US" altLang="en-US"/>
              <a:t> easier to change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3A533B2-C6F7-40A7-95EF-666F23D90B73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Declaring Variables </a:t>
            </a:r>
            <a:r>
              <a:rPr lang="en-US" altLang="en-US" sz="2800"/>
              <a:t>(Part 1)</a:t>
            </a:r>
            <a:r>
              <a:rPr lang="en-US" altLang="en-US"/>
              <a:t> 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Before use, variables must be </a:t>
            </a:r>
            <a:r>
              <a:rPr lang="en-US" altLang="en-US" u="sng"/>
              <a:t>declared</a:t>
            </a:r>
            <a:br>
              <a:rPr lang="en-US" altLang="en-US" u="sng"/>
            </a:br>
            <a:endParaRPr lang="en-US" altLang="en-US" u="sng"/>
          </a:p>
          <a:p>
            <a:pPr lvl="1">
              <a:lnSpc>
                <a:spcPct val="80000"/>
              </a:lnSpc>
            </a:pPr>
            <a:r>
              <a:rPr lang="en-US" altLang="en-US"/>
              <a:t>Tells the compiler the type of data to store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Examples:      int       number_of_bars;</a:t>
            </a:r>
            <a:br>
              <a:rPr lang="en-US" altLang="en-US"/>
            </a:br>
            <a:r>
              <a:rPr lang="en-US" altLang="en-US"/>
              <a:t>                      double one_weight,  total_weight;</a:t>
            </a:r>
          </a:p>
          <a:p>
            <a:pPr lvl="1">
              <a:lnSpc>
                <a:spcPct val="80000"/>
              </a:lnSpc>
            </a:pPr>
            <a:r>
              <a:rPr lang="en-US" altLang="en-US" b="1"/>
              <a:t>int</a:t>
            </a:r>
            <a:r>
              <a:rPr lang="en-US" altLang="en-US"/>
              <a:t> is an abbreviation for integer.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could store 3, 102, 3211, -456, etc. 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number_of_bars   is of </a:t>
            </a:r>
            <a:r>
              <a:rPr lang="en-US" altLang="en-US" b="1"/>
              <a:t>type</a:t>
            </a:r>
            <a:r>
              <a:rPr lang="en-US" altLang="en-US"/>
              <a:t> integer </a:t>
            </a:r>
          </a:p>
          <a:p>
            <a:pPr lvl="1">
              <a:lnSpc>
                <a:spcPct val="80000"/>
              </a:lnSpc>
            </a:pPr>
            <a:r>
              <a:rPr lang="en-US" altLang="en-US" b="1"/>
              <a:t>double</a:t>
            </a:r>
            <a:r>
              <a:rPr lang="en-US" altLang="en-US"/>
              <a:t> represents numbers with a fractional </a:t>
            </a:r>
            <a:br>
              <a:rPr lang="en-US" altLang="en-US"/>
            </a:br>
            <a:r>
              <a:rPr lang="en-US" altLang="en-US"/>
              <a:t>component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could store 1.34, 4.0, -345.6, etc. 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one_weight and total_weight are both of </a:t>
            </a:r>
            <a:r>
              <a:rPr lang="en-US" altLang="en-US" b="1"/>
              <a:t>type</a:t>
            </a:r>
            <a:r>
              <a:rPr lang="en-US" altLang="en-US"/>
              <a:t> double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9CF771B-96D9-4B86-BB1E-E8EF71FF3576}" type="slidenum">
              <a:rPr lang="en-US" altLang="en-US"/>
              <a:pPr/>
              <a:t>70</a:t>
            </a:fld>
            <a:endParaRPr lang="en-CA" alt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Program Style - Indenting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524000"/>
            <a:ext cx="8448675" cy="5334000"/>
          </a:xfrm>
        </p:spPr>
        <p:txBody>
          <a:bodyPr/>
          <a:lstStyle/>
          <a:p>
            <a:r>
              <a:rPr lang="en-US" altLang="en-US" i="1"/>
              <a:t>Items</a:t>
            </a:r>
            <a:r>
              <a:rPr lang="en-US" altLang="en-US"/>
              <a:t> considered a group should look like a</a:t>
            </a:r>
            <a:br>
              <a:rPr lang="en-US" altLang="en-US"/>
            </a:br>
            <a:r>
              <a:rPr lang="en-US" altLang="en-US"/>
              <a:t>group</a:t>
            </a:r>
          </a:p>
          <a:p>
            <a:pPr lvl="1"/>
            <a:r>
              <a:rPr lang="en-US" altLang="en-US"/>
              <a:t>Skip lines between logical groups of statements</a:t>
            </a:r>
          </a:p>
          <a:p>
            <a:pPr lvl="1"/>
            <a:r>
              <a:rPr lang="en-US" altLang="en-US"/>
              <a:t>Indent statements within statements </a:t>
            </a:r>
            <a:br>
              <a:rPr lang="en-US" altLang="en-US"/>
            </a:br>
            <a:r>
              <a:rPr lang="en-US" altLang="en-US"/>
              <a:t>              if (x = = 0)</a:t>
            </a:r>
            <a:br>
              <a:rPr lang="en-US" altLang="en-US"/>
            </a:br>
            <a:r>
              <a:rPr lang="en-US" altLang="en-US"/>
              <a:t>                  </a:t>
            </a:r>
            <a:r>
              <a:rPr lang="en-US" altLang="en-US" i="1"/>
              <a:t>statement;              </a:t>
            </a:r>
            <a:endParaRPr lang="en-US" altLang="en-US"/>
          </a:p>
          <a:p>
            <a:r>
              <a:rPr lang="en-US" altLang="en-US"/>
              <a:t>Braces {} create groups</a:t>
            </a:r>
          </a:p>
          <a:p>
            <a:pPr lvl="1"/>
            <a:r>
              <a:rPr lang="en-US" altLang="en-US"/>
              <a:t>Indent within braces to make the group clear</a:t>
            </a:r>
          </a:p>
          <a:p>
            <a:pPr lvl="1"/>
            <a:r>
              <a:rPr lang="en-US" altLang="en-US"/>
              <a:t>Braces placed on separate lines are easier to locate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645DFBD-03F1-4189-8450-69094CD22E75}" type="slidenum">
              <a:rPr lang="en-US" altLang="en-US"/>
              <a:pPr/>
              <a:t>71</a:t>
            </a:fld>
            <a:endParaRPr lang="en-CA" alt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Program Style - Comments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//  is the symbol for a single line comment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Comments are explanatory notes for the programmer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 text on the line following // is ignored by the </a:t>
            </a:r>
            <a:br>
              <a:rPr lang="en-US" altLang="en-US"/>
            </a:br>
            <a:r>
              <a:rPr lang="en-US" altLang="en-US"/>
              <a:t>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     //calculate regular wages</a:t>
            </a:r>
            <a:br>
              <a:rPr lang="en-US" altLang="en-US"/>
            </a:br>
            <a:r>
              <a:rPr lang="en-US" altLang="en-US"/>
              <a:t>                     gross_pay = rate * hours;</a:t>
            </a:r>
          </a:p>
          <a:p>
            <a:pPr>
              <a:lnSpc>
                <a:spcPct val="90000"/>
              </a:lnSpc>
            </a:pPr>
            <a:r>
              <a:rPr lang="en-US" altLang="en-US"/>
              <a:t>/*   and  */ enclose multiple line comments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        /*  This is a comment that spans</a:t>
            </a:r>
            <a:br>
              <a:rPr lang="en-US" altLang="en-US"/>
            </a:br>
            <a:r>
              <a:rPr lang="en-US" altLang="en-US"/>
              <a:t>                              multiple lines without a </a:t>
            </a:r>
            <a:br>
              <a:rPr lang="en-US" altLang="en-US"/>
            </a:br>
            <a:r>
              <a:rPr lang="en-US" altLang="en-US"/>
              <a:t>                              comment symbol on the middle line</a:t>
            </a:r>
            <a:br>
              <a:rPr lang="en-US" altLang="en-US"/>
            </a:br>
            <a:r>
              <a:rPr lang="en-US" altLang="en-US"/>
              <a:t>                        */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B4E98-C6BE-4714-964E-951BC85E8F51}" type="slidenum">
              <a:rPr lang="en-US" altLang="en-US"/>
              <a:pPr/>
              <a:t>72</a:t>
            </a:fld>
            <a:endParaRPr lang="en-CA" alt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Program Style - Constants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Number constants have no mnemonic value</a:t>
            </a:r>
          </a:p>
          <a:p>
            <a:r>
              <a:rPr lang="en-US" altLang="en-US"/>
              <a:t>Number constants used throughout a program</a:t>
            </a:r>
            <a:br>
              <a:rPr lang="en-US" altLang="en-US"/>
            </a:br>
            <a:r>
              <a:rPr lang="en-US" altLang="en-US"/>
              <a:t>are difficult to find and change when needed</a:t>
            </a:r>
          </a:p>
          <a:p>
            <a:r>
              <a:rPr lang="en-US" altLang="en-US"/>
              <a:t>Constants </a:t>
            </a:r>
          </a:p>
          <a:p>
            <a:pPr lvl="1"/>
            <a:r>
              <a:rPr lang="en-US" altLang="en-US"/>
              <a:t>Allow us to name number constants so they have </a:t>
            </a:r>
            <a:br>
              <a:rPr lang="en-US" altLang="en-US"/>
            </a:br>
            <a:r>
              <a:rPr lang="en-US" altLang="en-US"/>
              <a:t>meaning</a:t>
            </a:r>
          </a:p>
          <a:p>
            <a:pPr lvl="1"/>
            <a:r>
              <a:rPr lang="en-US" altLang="en-US"/>
              <a:t>Allow us to change all occurrences simply by </a:t>
            </a:r>
            <a:br>
              <a:rPr lang="en-US" altLang="en-US"/>
            </a:br>
            <a:r>
              <a:rPr lang="en-US" altLang="en-US"/>
              <a:t>changing the value of the constant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1A37265-3CC2-44DC-BCCA-4BBCBB811C9D}" type="slidenum">
              <a:rPr lang="en-US" altLang="en-US"/>
              <a:pPr/>
              <a:t>73</a:t>
            </a:fld>
            <a:endParaRPr lang="en-CA" alt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Constants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const is the keyword to declare a constant</a:t>
            </a:r>
          </a:p>
          <a:p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/>
              <a:t>            const int WINDOW_COUNT = 10;</a:t>
            </a:r>
            <a:br>
              <a:rPr lang="en-US" altLang="en-US"/>
            </a:br>
            <a:r>
              <a:rPr lang="en-US" altLang="en-US"/>
              <a:t>declares a constant named WINDOW_COUNT</a:t>
            </a:r>
          </a:p>
          <a:p>
            <a:pPr lvl="1"/>
            <a:r>
              <a:rPr lang="en-US" altLang="en-US"/>
              <a:t>Its value cannot be changed by the program like a </a:t>
            </a:r>
            <a:br>
              <a:rPr lang="en-US" altLang="en-US"/>
            </a:br>
            <a:r>
              <a:rPr lang="en-US" altLang="en-US"/>
              <a:t>variable</a:t>
            </a:r>
          </a:p>
          <a:p>
            <a:pPr lvl="1"/>
            <a:r>
              <a:rPr lang="en-US" altLang="en-US"/>
              <a:t>It is common to name constants with all capitals</a:t>
            </a:r>
          </a:p>
        </p:txBody>
      </p:sp>
      <p:sp>
        <p:nvSpPr>
          <p:cNvPr id="70042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964238" y="5646738"/>
            <a:ext cx="225266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2.15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1115D3C-57CA-492F-B2DA-88C209EFDB1D}" type="slidenum">
              <a:rPr lang="en-US" altLang="en-US"/>
              <a:pPr/>
              <a:t>74</a:t>
            </a:fld>
            <a:endParaRPr lang="en-CA" alt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2.5 Conclusion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 you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Create a named constant of type double?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Determine if a program can modify the value of a</a:t>
            </a:r>
            <a:br>
              <a:rPr lang="en-US" altLang="en-US"/>
            </a:br>
            <a:r>
              <a:rPr lang="en-US" altLang="en-US"/>
              <a:t>constant?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Describe the benefits of comments?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Explain why indenting is important in a program?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Explain why blank lines are important in a program?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DC87A27-02EB-4AF4-B142-EAAC61FE794D}" type="slidenum">
              <a:rPr lang="en-US" altLang="en-US"/>
              <a:pPr/>
              <a:t>75</a:t>
            </a:fld>
            <a:endParaRPr lang="en-CA" alt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Chapter 2 -- End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6404" name="AutoShape 4"/>
          <p:cNvSpPr>
            <a:spLocks noChangeArrowheads="1"/>
          </p:cNvSpPr>
          <p:nvPr/>
        </p:nvSpPr>
        <p:spPr bwMode="auto">
          <a:xfrm>
            <a:off x="3422650" y="2768600"/>
            <a:ext cx="2298700" cy="22098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5" name="AutoShape 5"/>
          <p:cNvSpPr>
            <a:spLocks noChangeArrowheads="1"/>
          </p:cNvSpPr>
          <p:nvPr/>
        </p:nvSpPr>
        <p:spPr bwMode="auto">
          <a:xfrm>
            <a:off x="4108450" y="3429000"/>
            <a:ext cx="927100" cy="889000"/>
          </a:xfrm>
          <a:prstGeom prst="smileyFace">
            <a:avLst>
              <a:gd name="adj" fmla="val 4653"/>
            </a:avLst>
          </a:prstGeom>
          <a:solidFill>
            <a:srgbClr val="F8BE1A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4B764B9-4ACB-484F-A31A-FE216A67DAA1}" type="slidenum">
              <a:rPr lang="en-US" altLang="en-US"/>
              <a:pPr/>
              <a:t>76</a:t>
            </a:fld>
            <a:endParaRPr lang="en-CA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2.1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27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97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279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454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2794" name="Picture 10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579563"/>
            <a:ext cx="3729037" cy="50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E72D012-135B-4597-B5D2-D4155027C0F3}" type="slidenum">
              <a:rPr lang="en-US" altLang="en-US"/>
              <a:pPr/>
              <a:t>77</a:t>
            </a:fld>
            <a:endParaRPr lang="en-CA" alt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2.1</a:t>
            </a: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(2 /2)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259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97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2259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454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22598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724025"/>
            <a:ext cx="5681663" cy="49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4D97886-1B1D-4C4F-B6DE-04ADEA2D4FDB}" type="slidenum">
              <a:rPr lang="en-US" altLang="en-US"/>
              <a:pPr/>
              <a:t>78</a:t>
            </a:fld>
            <a:endParaRPr lang="en-CA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2.2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38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38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3814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239963"/>
            <a:ext cx="82375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DA27C8E-B226-4567-BA1A-E963597391F0}" type="slidenum">
              <a:rPr lang="en-US" altLang="en-US"/>
              <a:pPr/>
              <a:t>79</a:t>
            </a:fld>
            <a:endParaRPr lang="en-CA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2.3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50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13400" y="7175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150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15078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625600"/>
            <a:ext cx="4311650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6122374-D87B-4A81-88A6-294A8AC7FAE7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Declaring Variables </a:t>
            </a:r>
            <a:r>
              <a:rPr lang="en-US" altLang="en-US" sz="2800"/>
              <a:t>(Part 2)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2292350"/>
            <a:ext cx="4148137" cy="378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Immediately prior to use 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int main()</a:t>
            </a:r>
            <a:br>
              <a:rPr lang="en-US" altLang="en-US" sz="2800"/>
            </a:br>
            <a:r>
              <a:rPr lang="en-US" altLang="en-US" sz="2800"/>
              <a:t>{</a:t>
            </a:r>
            <a:br>
              <a:rPr lang="en-US" altLang="en-US" sz="2800"/>
            </a:br>
            <a:r>
              <a:rPr lang="en-US" altLang="en-US" sz="2800"/>
              <a:t>    </a:t>
            </a:r>
            <a:r>
              <a:rPr lang="en-US" altLang="en-US" sz="2800" b="1"/>
              <a:t>…</a:t>
            </a:r>
            <a:r>
              <a:rPr lang="en-US" altLang="en-US" sz="2800"/>
              <a:t> </a:t>
            </a:r>
            <a:br>
              <a:rPr lang="en-US" altLang="en-US" sz="2800"/>
            </a:br>
            <a:r>
              <a:rPr lang="en-US" altLang="en-US" sz="2800"/>
              <a:t>    int sum;</a:t>
            </a:r>
            <a:br>
              <a:rPr lang="en-US" altLang="en-US" sz="2800"/>
            </a:br>
            <a:r>
              <a:rPr lang="en-US" altLang="en-US" sz="2800"/>
              <a:t>    sum = score1 + score 2;</a:t>
            </a:r>
            <a:br>
              <a:rPr lang="en-US" altLang="en-US" sz="2800"/>
            </a:br>
            <a:r>
              <a:rPr lang="en-US" altLang="en-US" sz="2800"/>
              <a:t>    </a:t>
            </a:r>
            <a:r>
              <a:rPr lang="en-US" altLang="en-US" sz="2800" b="1"/>
              <a:t>…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    return 0;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}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222500"/>
            <a:ext cx="4064000" cy="4114800"/>
          </a:xfrm>
        </p:spPr>
        <p:txBody>
          <a:bodyPr/>
          <a:lstStyle/>
          <a:p>
            <a:pPr lvl="1"/>
            <a:r>
              <a:rPr lang="en-US" altLang="en-US"/>
              <a:t>At the beginning 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int main()</a:t>
            </a:r>
            <a:br>
              <a:rPr lang="en-US" altLang="en-US"/>
            </a:b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     int sum;</a:t>
            </a:r>
            <a:br>
              <a:rPr lang="en-US" altLang="en-US"/>
            </a:br>
            <a:r>
              <a:rPr lang="en-US" altLang="en-US"/>
              <a:t>    </a:t>
            </a:r>
            <a:r>
              <a:rPr lang="en-US" altLang="en-US" b="1"/>
              <a:t>…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   sum = score1 + score2;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/>
              <a:t>         </a:t>
            </a:r>
            <a:r>
              <a:rPr lang="en-US" altLang="en-US" b="1"/>
              <a:t>…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return 0;</a:t>
            </a:r>
            <a:br>
              <a:rPr lang="en-US" altLang="en-US"/>
            </a:br>
            <a:r>
              <a:rPr lang="en-US" altLang="en-US"/>
              <a:t> }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1368425" y="1625600"/>
            <a:ext cx="6407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008000"/>
                </a:solidFill>
              </a:rPr>
              <a:t>Two locations for variable declarations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/>
      <p:bldP spid="59904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9A21CF7-211C-4110-AC19-4406EA93F04F}" type="slidenum">
              <a:rPr lang="en-US" altLang="en-US"/>
              <a:pPr/>
              <a:t>80</a:t>
            </a:fld>
            <a:endParaRPr lang="en-CA" alt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2.4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222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22246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403475"/>
            <a:ext cx="822007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FFA7E3C-F027-4C89-A4DD-A4DD70236B76}" type="slidenum">
              <a:rPr lang="en-US" altLang="en-US"/>
              <a:pPr/>
              <a:t>81</a:t>
            </a:fld>
            <a:endParaRPr lang="en-CA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2.5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8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2839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28391" name="Picture 7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889125"/>
            <a:ext cx="8393112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ABCA1FB-86BF-43DD-AC82-82F0F0B4AD1A}" type="slidenum">
              <a:rPr lang="en-US" altLang="en-US"/>
              <a:pPr/>
              <a:t>82</a:t>
            </a:fld>
            <a:endParaRPr lang="en-CA" alt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2.6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48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48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4838" name="Picture 6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608138"/>
            <a:ext cx="2730500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F888BA5-9E75-458F-85C1-9A1D7276B9B8}" type="slidenum">
              <a:rPr lang="en-US" altLang="en-US"/>
              <a:pPr/>
              <a:t>83</a:t>
            </a:fld>
            <a:endParaRPr lang="en-CA" alt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2.7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1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41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41702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574800"/>
            <a:ext cx="3983038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4117291-4913-467E-9945-780C82B8A4B4}" type="slidenum">
              <a:rPr lang="en-US" altLang="en-US"/>
              <a:pPr/>
              <a:t>84</a:t>
            </a:fld>
            <a:endParaRPr lang="en-CA" alt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2.8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6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sp>
        <p:nvSpPr>
          <p:cNvPr id="556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pic>
        <p:nvPicPr>
          <p:cNvPr id="556038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735138"/>
            <a:ext cx="6737350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1361AFC-83D5-4C5A-A55B-156BBC6B6DE7}" type="slidenum">
              <a:rPr lang="en-US" altLang="en-US"/>
              <a:pPr/>
              <a:t>85</a:t>
            </a:fld>
            <a:endParaRPr lang="en-CA" alt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2.9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35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335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33510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81175"/>
            <a:ext cx="7391400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111DB94-C846-4CBC-A7A3-A82FFD357B73}" type="slidenum">
              <a:rPr lang="en-US" altLang="en-US"/>
              <a:pPr/>
              <a:t>86</a:t>
            </a:fld>
            <a:endParaRPr lang="en-CA" alt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2.10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4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sp>
        <p:nvSpPr>
          <p:cNvPr id="574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pic>
        <p:nvPicPr>
          <p:cNvPr id="574470" name="Picture 6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25600"/>
            <a:ext cx="3870325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7B324BB-483D-4EF7-BE4C-337E7F9DBB19}" type="slidenum">
              <a:rPr lang="en-US" altLang="en-US"/>
              <a:pPr/>
              <a:t>87</a:t>
            </a:fld>
            <a:endParaRPr lang="en-CA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2.11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4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4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4038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33550"/>
            <a:ext cx="8056563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AFC64F3-17C2-4176-AF59-0FF9950E0FE8}" type="slidenum">
              <a:rPr lang="en-US" altLang="en-US"/>
              <a:pPr/>
              <a:t>88</a:t>
            </a:fld>
            <a:endParaRPr lang="en-CA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2.12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71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71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7110" name="Picture 6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601788"/>
            <a:ext cx="83566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FC8593A-A7A0-4A4D-B075-ED5E97DF1CC1}" type="slidenum">
              <a:rPr lang="en-US" altLang="en-US"/>
              <a:pPr/>
              <a:t>89</a:t>
            </a:fld>
            <a:endParaRPr lang="en-CA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2.13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91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91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9158" name="Picture 6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616075"/>
            <a:ext cx="2947988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4FB7CC8-EF1C-4688-80E5-89D4C2AA07CA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Declaring Variables </a:t>
            </a:r>
            <a:r>
              <a:rPr lang="en-US" altLang="en-US" sz="2800"/>
              <a:t>(Part 3)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504950"/>
            <a:ext cx="8448675" cy="4572000"/>
          </a:xfrm>
        </p:spPr>
        <p:txBody>
          <a:bodyPr/>
          <a:lstStyle/>
          <a:p>
            <a:r>
              <a:rPr lang="en-US" altLang="en-US"/>
              <a:t>Declaration syntax:</a:t>
            </a:r>
          </a:p>
          <a:p>
            <a:pPr lvl="1"/>
            <a:r>
              <a:rPr lang="en-US" altLang="en-US" sz="2600" b="1"/>
              <a:t>Type_name  Variable_1 ,  Variable_2, . . . ;</a:t>
            </a:r>
            <a:br>
              <a:rPr lang="en-US" altLang="en-US" sz="2600" b="1"/>
            </a:br>
            <a:endParaRPr lang="en-US" altLang="en-US" sz="2600" b="1"/>
          </a:p>
          <a:p>
            <a:r>
              <a:rPr lang="en-US" altLang="en-US"/>
              <a:t>Declaration Examples:</a:t>
            </a:r>
          </a:p>
          <a:p>
            <a:pPr lvl="1"/>
            <a:r>
              <a:rPr lang="en-US" altLang="en-US"/>
              <a:t>double average, m_score, total_score;</a:t>
            </a:r>
          </a:p>
          <a:p>
            <a:pPr lvl="1"/>
            <a:r>
              <a:rPr lang="en-US" altLang="en-US"/>
              <a:t>double moon_distance;</a:t>
            </a:r>
          </a:p>
          <a:p>
            <a:pPr lvl="1"/>
            <a:r>
              <a:rPr lang="en-US" altLang="en-US"/>
              <a:t>int age, num_students;</a:t>
            </a:r>
          </a:p>
          <a:p>
            <a:pPr lvl="1"/>
            <a:r>
              <a:rPr lang="en-US" altLang="en-US"/>
              <a:t>int cars_waiting;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879F695-EC2E-4D5B-B1F1-8E8D7C3696AC}" type="slidenum">
              <a:rPr lang="en-US" altLang="en-US"/>
              <a:pPr/>
              <a:t>90</a:t>
            </a:fld>
            <a:endParaRPr lang="en-CA" alt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2.14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912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91206" name="Picture 6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604963"/>
            <a:ext cx="3714750" cy="51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95B0C86-79F9-4ABF-9CE3-4330F6A7A68A}" type="slidenum">
              <a:rPr lang="en-US" altLang="en-US"/>
              <a:pPr/>
              <a:t>91</a:t>
            </a:fld>
            <a:endParaRPr lang="en-CA" alt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2.15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02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02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02470" name="Picture 6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625600"/>
            <a:ext cx="4624388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_ch02">
  <a:themeElements>
    <a:clrScheme name="sav_ch0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av_ch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v_ch0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sav_ch02</Template>
  <TotalTime>2337</TotalTime>
  <Words>2303</Words>
  <Application>Microsoft Office PowerPoint</Application>
  <PresentationFormat>Letter Paper (8.5x11 in)</PresentationFormat>
  <Paragraphs>703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Tahoma</vt:lpstr>
      <vt:lpstr>Times New Roman</vt:lpstr>
      <vt:lpstr>Wingdings</vt:lpstr>
      <vt:lpstr>sav_ch02</vt:lpstr>
      <vt:lpstr>PowerPoint Presentation</vt:lpstr>
      <vt:lpstr>Chapter 2</vt:lpstr>
      <vt:lpstr>Overview </vt:lpstr>
      <vt:lpstr>Variables and Assignments</vt:lpstr>
      <vt:lpstr>Identifiers</vt:lpstr>
      <vt:lpstr>Keywords</vt:lpstr>
      <vt:lpstr>Declaring Variables (Part 1) </vt:lpstr>
      <vt:lpstr>Declaring Variables (Part 2)</vt:lpstr>
      <vt:lpstr>Declaring Variables (Part 3)</vt:lpstr>
      <vt:lpstr>Assignment Statements</vt:lpstr>
      <vt:lpstr>Assignment Statements and Algebra</vt:lpstr>
      <vt:lpstr>Initializing Variables</vt:lpstr>
      <vt:lpstr>Section 2.1 Conclusion</vt:lpstr>
      <vt:lpstr>Input and Output</vt:lpstr>
      <vt:lpstr>Output using cout</vt:lpstr>
      <vt:lpstr>Examples Using cout</vt:lpstr>
      <vt:lpstr>Include Directives </vt:lpstr>
      <vt:lpstr>Escape Sequences</vt:lpstr>
      <vt:lpstr>Formatting Real Numbers</vt:lpstr>
      <vt:lpstr>Showing Decimal Places</vt:lpstr>
      <vt:lpstr>Input Using cin</vt:lpstr>
      <vt:lpstr>Reading Data From cin</vt:lpstr>
      <vt:lpstr>Designing Input and Output</vt:lpstr>
      <vt:lpstr>Section 2.2 Conclusion</vt:lpstr>
      <vt:lpstr>Data Types and Expressions</vt:lpstr>
      <vt:lpstr>Writing Integer constants</vt:lpstr>
      <vt:lpstr>Writing Double Constants</vt:lpstr>
      <vt:lpstr>Other Number Types</vt:lpstr>
      <vt:lpstr>Integer types</vt:lpstr>
      <vt:lpstr>Floating point types</vt:lpstr>
      <vt:lpstr>Type char</vt:lpstr>
      <vt:lpstr>char constants</vt:lpstr>
      <vt:lpstr>Reading Character Data</vt:lpstr>
      <vt:lpstr>Type bool</vt:lpstr>
      <vt:lpstr>Type Compatibilities</vt:lpstr>
      <vt:lpstr>int  double (part 1)</vt:lpstr>
      <vt:lpstr>int  double (part 2)</vt:lpstr>
      <vt:lpstr>char   int</vt:lpstr>
      <vt:lpstr>bool   int</vt:lpstr>
      <vt:lpstr>Arithmetic</vt:lpstr>
      <vt:lpstr>Results of Operators</vt:lpstr>
      <vt:lpstr>Division of Doubles</vt:lpstr>
      <vt:lpstr>Division of Integers</vt:lpstr>
      <vt:lpstr>Integer Remainders</vt:lpstr>
      <vt:lpstr>Arithmetic Expressions</vt:lpstr>
      <vt:lpstr>Operator Shorthand</vt:lpstr>
      <vt:lpstr>Simple Flow of Control</vt:lpstr>
      <vt:lpstr>Branch Example</vt:lpstr>
      <vt:lpstr>Designing the Branch</vt:lpstr>
      <vt:lpstr>Implementing the Branch</vt:lpstr>
      <vt:lpstr>Boolean Expressions</vt:lpstr>
      <vt:lpstr>if-else Flow Control (1)</vt:lpstr>
      <vt:lpstr>if-else  Flow Control (2)</vt:lpstr>
      <vt:lpstr>AND </vt:lpstr>
      <vt:lpstr>OR</vt:lpstr>
      <vt:lpstr>NOT</vt:lpstr>
      <vt:lpstr>Inequalities</vt:lpstr>
      <vt:lpstr>Pitfall: Using  =  or  ==</vt:lpstr>
      <vt:lpstr>Compound Statements</vt:lpstr>
      <vt:lpstr>Branches Conclusion</vt:lpstr>
      <vt:lpstr>Simple Loops</vt:lpstr>
      <vt:lpstr>While Loop Operation</vt:lpstr>
      <vt:lpstr>while Loop Syntax</vt:lpstr>
      <vt:lpstr>do-while loop</vt:lpstr>
      <vt:lpstr>Increment/Decrement</vt:lpstr>
      <vt:lpstr>Sample Program</vt:lpstr>
      <vt:lpstr>Infinite Loops</vt:lpstr>
      <vt:lpstr>Section 2.4 Conclusion</vt:lpstr>
      <vt:lpstr>Program Style</vt:lpstr>
      <vt:lpstr>Program Style - Indenting</vt:lpstr>
      <vt:lpstr>Program Style - Comments</vt:lpstr>
      <vt:lpstr>Program Style - Constants</vt:lpstr>
      <vt:lpstr>Constants</vt:lpstr>
      <vt:lpstr>Section 2.5 Conclusion</vt:lpstr>
      <vt:lpstr>Chapter 2 -- End</vt:lpstr>
      <vt:lpstr>Display 2.1 (1/2)</vt:lpstr>
      <vt:lpstr>Display 2.1 (2 /2)</vt:lpstr>
      <vt:lpstr>Display 2.2</vt:lpstr>
      <vt:lpstr>Display 2.3</vt:lpstr>
      <vt:lpstr>Display 2.4</vt:lpstr>
      <vt:lpstr>Display 2.5</vt:lpstr>
      <vt:lpstr>Display 2.6</vt:lpstr>
      <vt:lpstr>Display 2.7</vt:lpstr>
      <vt:lpstr>Display 2.8</vt:lpstr>
      <vt:lpstr>Display 2.9</vt:lpstr>
      <vt:lpstr>Display 2.10</vt:lpstr>
      <vt:lpstr>Display 2.11</vt:lpstr>
      <vt:lpstr>Display 2.12</vt:lpstr>
      <vt:lpstr>Display 2.13</vt:lpstr>
      <vt:lpstr>Display 2.14</vt:lpstr>
      <vt:lpstr>Display 2.15</vt:lpstr>
    </vt:vector>
  </TitlesOfParts>
  <Company>Addison-Wesley 2003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Basics</dc:title>
  <dc:subject/>
  <dc:creator>Mohammed Kayed</dc:creator>
  <cp:lastModifiedBy>Mohammed Kayed</cp:lastModifiedBy>
  <cp:revision>153</cp:revision>
  <cp:lastPrinted>2001-11-04T00:51:13Z</cp:lastPrinted>
  <dcterms:created xsi:type="dcterms:W3CDTF">2002-05-19T03:30:33Z</dcterms:created>
  <dcterms:modified xsi:type="dcterms:W3CDTF">2020-02-15T18:54:46Z</dcterms:modified>
</cp:coreProperties>
</file>