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321" r:id="rId2"/>
    <p:sldId id="403" r:id="rId3"/>
    <p:sldId id="343" r:id="rId4"/>
    <p:sldId id="348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62" r:id="rId15"/>
    <p:sldId id="363" r:id="rId16"/>
    <p:sldId id="364" r:id="rId17"/>
    <p:sldId id="366" r:id="rId18"/>
    <p:sldId id="367" r:id="rId19"/>
    <p:sldId id="368" r:id="rId20"/>
    <p:sldId id="370" r:id="rId21"/>
    <p:sldId id="371" r:id="rId22"/>
    <p:sldId id="373" r:id="rId23"/>
    <p:sldId id="376" r:id="rId24"/>
    <p:sldId id="377" r:id="rId25"/>
    <p:sldId id="378" r:id="rId26"/>
    <p:sldId id="379" r:id="rId27"/>
    <p:sldId id="382" r:id="rId28"/>
    <p:sldId id="383" r:id="rId29"/>
    <p:sldId id="346" r:id="rId30"/>
    <p:sldId id="385" r:id="rId31"/>
    <p:sldId id="386" r:id="rId32"/>
    <p:sldId id="388" r:id="rId33"/>
    <p:sldId id="389" r:id="rId34"/>
    <p:sldId id="390" r:id="rId35"/>
    <p:sldId id="391" r:id="rId36"/>
    <p:sldId id="392" r:id="rId37"/>
    <p:sldId id="393" r:id="rId38"/>
    <p:sldId id="394" r:id="rId39"/>
    <p:sldId id="395" r:id="rId40"/>
    <p:sldId id="396" r:id="rId41"/>
    <p:sldId id="398" r:id="rId42"/>
    <p:sldId id="399" r:id="rId43"/>
    <p:sldId id="400" r:id="rId44"/>
    <p:sldId id="401" r:id="rId45"/>
    <p:sldId id="402" r:id="rId46"/>
    <p:sldId id="349" r:id="rId47"/>
    <p:sldId id="359" r:id="rId48"/>
    <p:sldId id="360" r:id="rId49"/>
    <p:sldId id="365" r:id="rId50"/>
    <p:sldId id="369" r:id="rId51"/>
    <p:sldId id="372" r:id="rId52"/>
    <p:sldId id="361" r:id="rId53"/>
    <p:sldId id="380" r:id="rId54"/>
    <p:sldId id="387" r:id="rId55"/>
    <p:sldId id="375" r:id="rId56"/>
    <p:sldId id="397" r:id="rId57"/>
  </p:sldIdLst>
  <p:sldSz cx="9144000" cy="6858000" type="letter"/>
  <p:notesSz cx="6858000" cy="9144000"/>
  <p:defaultTextStyle>
    <a:defPPr>
      <a:defRPr lang="en-CA"/>
    </a:defPPr>
    <a:lvl1pPr algn="ctr" rtl="0" fontAlgn="base">
      <a:spcBef>
        <a:spcPct val="20000"/>
      </a:spcBef>
      <a:spcAft>
        <a:spcPct val="0"/>
      </a:spcAft>
      <a:buClr>
        <a:srgbClr val="CC0000"/>
      </a:buClr>
      <a:buFont typeface="Wingdings" panose="05000000000000000000" pitchFamily="2" charset="2"/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rgbClr val="CC0000"/>
      </a:buClr>
      <a:buFont typeface="Wingdings" panose="05000000000000000000" pitchFamily="2" charset="2"/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rgbClr val="CC0000"/>
      </a:buClr>
      <a:buFont typeface="Wingdings" panose="05000000000000000000" pitchFamily="2" charset="2"/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rgbClr val="CC0000"/>
      </a:buClr>
      <a:buFont typeface="Wingdings" panose="05000000000000000000" pitchFamily="2" charset="2"/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rgbClr val="CC0000"/>
      </a:buClr>
      <a:buFont typeface="Wingdings" panose="05000000000000000000" pitchFamily="2" charset="2"/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BCEDF"/>
    <a:srgbClr val="F8BE1A"/>
    <a:srgbClr val="F6DC1C"/>
    <a:srgbClr val="A72CDE"/>
    <a:srgbClr val="A52E2C"/>
    <a:srgbClr val="595959"/>
    <a:srgbClr val="008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8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555" y="-13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5FCCBCC-064C-4D66-A668-051C8B24A7F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20458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17872477-18B8-473D-9B72-578E9DED17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43160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46247F-5126-4330-A84A-FD0A49A73772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4314557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87B73F4-E848-4EF2-AE08-8C73FA3942A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9683310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9050"/>
            <a:ext cx="2152650" cy="6076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"/>
            <a:ext cx="6305550" cy="607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48AA65-40F4-4EFB-9F68-9949451E505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095426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51E46F1-035C-4723-A51C-5418FEF5A28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5633684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23249C6-31A4-41AF-A4E9-7EC93A864441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2109468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1481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524000"/>
            <a:ext cx="41481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5EFED89-3791-4F17-979A-1B64B7202A7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3700621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32D3B2C-0E48-4AEE-8413-05F39D02B0E6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6100331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FE6A50A-CCDF-45F1-B530-CAB1EC159462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0472414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92D2851-6F5D-4771-B896-FB90BA345E8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5489292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4BE7D81-995B-4126-AD4E-44C8BCA5C70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1223546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12E4DC9-7899-4108-B506-DFCAE47507DA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8457547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905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756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000">
                <a:latin typeface="+mn-lt"/>
              </a:defRPr>
            </a:lvl1pPr>
          </a:lstStyle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2000" b="1">
                <a:latin typeface="+mn-lt"/>
              </a:defRPr>
            </a:lvl1pPr>
          </a:lstStyle>
          <a:p>
            <a:r>
              <a:rPr lang="en-US" altLang="en-US"/>
              <a:t>Slide </a:t>
            </a:r>
            <a:fld id="{C14C7018-D8E0-4F49-8954-14191FDFB0D0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44867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7569200" y="303213"/>
            <a:ext cx="13366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3104" name="Picture 32" descr="ho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6525"/>
            <a:ext cx="9144000" cy="13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3" name="Picture 31" descr="sign_only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285750"/>
            <a:ext cx="755650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6" name="Rectangle 34"/>
          <p:cNvSpPr>
            <a:spLocks noChangeArrowheads="1"/>
          </p:cNvSpPr>
          <p:nvPr userDrawn="1"/>
        </p:nvSpPr>
        <p:spPr bwMode="auto">
          <a:xfrm>
            <a:off x="0" y="0"/>
            <a:ext cx="73025" cy="68580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" grpId="0" uiExpand="1" build="p" bldLvl="3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09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09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09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09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09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6000" kern="1200">
          <a:solidFill>
            <a:srgbClr val="0033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6000">
          <a:solidFill>
            <a:srgbClr val="003399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6000">
          <a:solidFill>
            <a:srgbClr val="003399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6000">
          <a:solidFill>
            <a:srgbClr val="003399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6000">
          <a:solidFill>
            <a:srgbClr val="003399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000">
          <a:solidFill>
            <a:srgbClr val="003399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000">
          <a:solidFill>
            <a:srgbClr val="003399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000">
          <a:solidFill>
            <a:srgbClr val="003399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000">
          <a:solidFill>
            <a:srgbClr val="00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../../SYS/Savitch%20Slides/Savitch2_1.ppt#-1,3,Naming Variables" TargetMode="External"/><Relationship Id="rId5" Type="http://schemas.openxmlformats.org/officeDocument/2006/relationships/slide" Target="slide6.xml"/><Relationship Id="rId4" Type="http://schemas.openxmlformats.org/officeDocument/2006/relationships/slide" Target="slide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5FEC087-9C38-487A-A60E-B78398D2CE32}" type="slidenum">
              <a:rPr lang="en-US" altLang="en-US"/>
              <a:pPr/>
              <a:t>1</a:t>
            </a:fld>
            <a:endParaRPr lang="en-CA" altLang="en-US"/>
          </a:p>
        </p:txBody>
      </p:sp>
      <p:sp>
        <p:nvSpPr>
          <p:cNvPr id="207887" name="Rectangle 15"/>
          <p:cNvSpPr>
            <a:spLocks noChangeArrowheads="1"/>
          </p:cNvSpPr>
          <p:nvPr/>
        </p:nvSpPr>
        <p:spPr bwMode="auto">
          <a:xfrm>
            <a:off x="152400" y="3352800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Tx/>
              <a:buFontTx/>
              <a:buNone/>
            </a:pPr>
            <a:endParaRPr lang="en-US" altLang="en-US" sz="600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7894" name="Picture 22" descr="cover_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5CEB7AA-FB3F-45C9-A85D-CE64FB371DC8}" type="slidenum">
              <a:rPr lang="en-US" altLang="en-US"/>
              <a:pPr/>
              <a:t>10</a:t>
            </a:fld>
            <a:endParaRPr lang="en-CA" alt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or Code?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‘A’ may look like 01000001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 65 may look like  01000001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An instruction may look like 01000001</a:t>
            </a:r>
            <a:br>
              <a:rPr lang="en-US" altLang="en-US" sz="2800"/>
            </a:b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How does the computer know the meaning</a:t>
            </a:r>
            <a:br>
              <a:rPr lang="en-US" altLang="en-US" sz="2800"/>
            </a:br>
            <a:r>
              <a:rPr lang="en-US" altLang="en-US" sz="2800"/>
              <a:t>of 01000001?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Interpretation depends on the current instruction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800"/>
              <a:t>Programmers rarely need to be concerned with </a:t>
            </a:r>
            <a:br>
              <a:rPr lang="en-US" altLang="en-US" sz="2800"/>
            </a:br>
            <a:r>
              <a:rPr lang="en-US" altLang="en-US" sz="2800"/>
              <a:t>this problem.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Reason as if memory locations contain letters and </a:t>
            </a:r>
            <a:br>
              <a:rPr lang="en-US" altLang="en-US" sz="2400"/>
            </a:br>
            <a:r>
              <a:rPr lang="en-US" altLang="en-US" sz="2400"/>
              <a:t>numbers rather than zeroes and ones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54264F6-85BF-427A-8003-91465349CA06}" type="slidenum">
              <a:rPr lang="en-US" altLang="en-US"/>
              <a:pPr/>
              <a:t>11</a:t>
            </a:fld>
            <a:endParaRPr lang="en-CA" alt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Secondary Memory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Main memory stores instructions and </a:t>
            </a:r>
            <a:br>
              <a:rPr lang="en-US" altLang="en-US"/>
            </a:br>
            <a:r>
              <a:rPr lang="en-US" altLang="en-US"/>
              <a:t>data while a program is running.</a:t>
            </a:r>
          </a:p>
          <a:p>
            <a:r>
              <a:rPr lang="en-US" altLang="en-US"/>
              <a:t>Secondary memory</a:t>
            </a:r>
          </a:p>
          <a:p>
            <a:pPr lvl="1"/>
            <a:r>
              <a:rPr lang="en-US" altLang="en-US"/>
              <a:t>Stores instructions and data between sessions</a:t>
            </a:r>
          </a:p>
          <a:p>
            <a:pPr lvl="1"/>
            <a:r>
              <a:rPr lang="en-US" altLang="en-US"/>
              <a:t>A file stores data or instructions in </a:t>
            </a:r>
            <a:br>
              <a:rPr lang="en-US" altLang="en-US"/>
            </a:br>
            <a:r>
              <a:rPr lang="en-US" altLang="en-US"/>
              <a:t>secondary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34D984E-B9C2-4A1D-B2FF-277B4AFEB1B5}" type="slidenum">
              <a:rPr lang="en-US" altLang="en-US"/>
              <a:pPr/>
              <a:t>12</a:t>
            </a:fld>
            <a:endParaRPr lang="en-CA" alt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9050"/>
            <a:ext cx="7696200" cy="1193800"/>
          </a:xfrm>
        </p:spPr>
        <p:txBody>
          <a:bodyPr/>
          <a:lstStyle/>
          <a:p>
            <a:r>
              <a:rPr lang="en-US" altLang="en-US" sz="5400"/>
              <a:t>Secondary Memory Media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448675" cy="462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 computer might have any of these</a:t>
            </a:r>
            <a:br>
              <a:rPr lang="en-US" altLang="en-US" sz="2800"/>
            </a:br>
            <a:r>
              <a:rPr lang="en-US" altLang="en-US" sz="2800"/>
              <a:t>types of secondary memory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Hard disk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Fast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Fixed in the computer and not normally removed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Floppy disk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Slow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Easily shared with other computers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Compact disk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Slower than hard disks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Easily shared with other computers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Can be read only or re-writable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7CC45976-332B-4A18-A0D0-9F59BF097F61}" type="slidenum">
              <a:rPr lang="en-US" altLang="en-US"/>
              <a:pPr/>
              <a:t>13</a:t>
            </a:fld>
            <a:endParaRPr lang="en-CA" alt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8800">
                <a:solidFill>
                  <a:schemeClr val="tx2"/>
                </a:solidFill>
                <a:cs typeface="Times New Roman" panose="02020603050405020304" pitchFamily="18" charset="0"/>
              </a:rPr>
              <a:t>Memory Access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Random A</a:t>
            </a:r>
            <a:r>
              <a:rPr lang="en-US" altLang="en-US"/>
              <a:t>ccess </a:t>
            </a:r>
          </a:p>
          <a:p>
            <a:pPr lvl="1"/>
            <a:r>
              <a:rPr lang="en-US" altLang="en-US"/>
              <a:t>Usually called RAM</a:t>
            </a:r>
          </a:p>
          <a:p>
            <a:pPr lvl="2"/>
            <a:r>
              <a:rPr lang="en-US" altLang="en-US"/>
              <a:t>Computer can directly access any memory location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Sequential Access</a:t>
            </a:r>
          </a:p>
          <a:p>
            <a:pPr lvl="1"/>
            <a:r>
              <a:rPr lang="en-US" altLang="en-US"/>
              <a:t>Data is generally found by searching through</a:t>
            </a:r>
            <a:br>
              <a:rPr lang="en-US" altLang="en-US"/>
            </a:br>
            <a:r>
              <a:rPr lang="en-US" altLang="en-US"/>
              <a:t>other items first</a:t>
            </a:r>
          </a:p>
          <a:p>
            <a:pPr lvl="2"/>
            <a:r>
              <a:rPr lang="en-US" altLang="en-US"/>
              <a:t>More common in secondary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F481724-E139-4F1C-B733-7C2A92E24C35}" type="slidenum">
              <a:rPr lang="en-US" altLang="en-US"/>
              <a:pPr/>
              <a:t>14</a:t>
            </a:fld>
            <a:endParaRPr lang="en-CA" alt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8800">
                <a:solidFill>
                  <a:schemeClr val="tx2"/>
                </a:solidFill>
                <a:cs typeface="Times New Roman" panose="02020603050405020304" pitchFamily="18" charset="0"/>
              </a:rPr>
              <a:t>The Processor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Typically called the CPU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Central Processing Unit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Follows program instructions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Typical capabilities of CPU include: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		add</a:t>
            </a:r>
            <a:br>
              <a:rPr lang="en-US" altLang="en-US"/>
            </a:br>
            <a:r>
              <a:rPr lang="en-US" altLang="en-US"/>
              <a:t>		subtract</a:t>
            </a:r>
            <a:br>
              <a:rPr lang="en-US" altLang="en-US"/>
            </a:br>
            <a:r>
              <a:rPr lang="en-US" altLang="en-US"/>
              <a:t>		multiply</a:t>
            </a:r>
            <a:br>
              <a:rPr lang="en-US" altLang="en-US"/>
            </a:br>
            <a:r>
              <a:rPr lang="en-US" altLang="en-US"/>
              <a:t>		divide</a:t>
            </a:r>
            <a:br>
              <a:rPr lang="en-US" altLang="en-US"/>
            </a:br>
            <a:r>
              <a:rPr lang="en-US" altLang="en-US"/>
              <a:t>		move data from location to location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FE9C3A7-074D-490D-AFC3-F849E5A5FAA8}" type="slidenum">
              <a:rPr lang="en-US" altLang="en-US"/>
              <a:pPr/>
              <a:t>15</a:t>
            </a:fld>
            <a:endParaRPr lang="en-CA" alt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Computer Software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</a:t>
            </a:r>
            <a:r>
              <a:rPr lang="en-US" altLang="en-US" b="1">
                <a:solidFill>
                  <a:schemeClr val="tx2"/>
                </a:solidFill>
              </a:rPr>
              <a:t>operating system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Allows us to communicate with the computer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Is a program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Allocates the computer’s resources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Responds to user requests to run other programs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Common operating systems include…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UNIX 		Linux 	DOS</a:t>
            </a:r>
            <a:br>
              <a:rPr lang="en-US" altLang="en-US"/>
            </a:br>
            <a:r>
              <a:rPr lang="en-US" altLang="en-US"/>
              <a:t>Windows	Macintosh	VMS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E35DCD8-E94E-4600-9978-B3E4228C711B}" type="slidenum">
              <a:rPr lang="en-US" altLang="en-US"/>
              <a:pPr/>
              <a:t>16</a:t>
            </a:fld>
            <a:endParaRPr lang="en-CA" altLang="en-US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200">
                <a:solidFill>
                  <a:schemeClr val="tx2"/>
                </a:solidFill>
                <a:cs typeface="Times New Roman" panose="02020603050405020304" pitchFamily="18" charset="0"/>
              </a:rPr>
              <a:t>Computer Input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Computer input consists of 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A program</a:t>
            </a:r>
            <a:br>
              <a:rPr lang="en-US" altLang="en-US">
                <a:cs typeface="Times New Roman" panose="02020603050405020304" pitchFamily="18" charset="0"/>
              </a:rPr>
            </a:br>
            <a:endParaRPr lang="en-US" altLang="en-US">
              <a:cs typeface="Times New Roman" panose="02020603050405020304" pitchFamily="18" charset="0"/>
            </a:endParaRP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Some data</a:t>
            </a:r>
          </a:p>
        </p:txBody>
      </p:sp>
      <p:sp>
        <p:nvSpPr>
          <p:cNvPr id="51200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943600" y="4495800"/>
            <a:ext cx="2286000" cy="528638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Display 1.3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12E5B46-5C7D-499A-88B3-296606C6576A}" type="slidenum">
              <a:rPr lang="en-US" altLang="en-US"/>
              <a:pPr/>
              <a:t>17</a:t>
            </a:fld>
            <a:endParaRPr lang="en-CA" altLang="en-US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High-level Languages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Common programming languages include …</a:t>
            </a:r>
            <a:br>
              <a:rPr lang="en-US" altLang="en-US" sz="2800">
                <a:cs typeface="Times New Roman" panose="02020603050405020304" pitchFamily="18" charset="0"/>
              </a:rPr>
            </a:br>
            <a:r>
              <a:rPr lang="en-US" altLang="en-US" sz="2800">
                <a:cs typeface="Times New Roman" panose="02020603050405020304" pitchFamily="18" charset="0"/>
              </a:rPr>
              <a:t/>
            </a:r>
            <a:br>
              <a:rPr lang="en-US" altLang="en-US" sz="2800">
                <a:cs typeface="Times New Roman" panose="02020603050405020304" pitchFamily="18" charset="0"/>
              </a:rPr>
            </a:br>
            <a:r>
              <a:rPr lang="en-US" altLang="en-US" sz="2800">
                <a:cs typeface="Times New Roman" panose="02020603050405020304" pitchFamily="18" charset="0"/>
              </a:rPr>
              <a:t> C    C++    Java    Pascal    Visual Basic    FORTRAN</a:t>
            </a:r>
            <a:br>
              <a:rPr lang="en-US" altLang="en-US" sz="2800">
                <a:cs typeface="Times New Roman" panose="02020603050405020304" pitchFamily="18" charset="0"/>
              </a:rPr>
            </a:br>
            <a:r>
              <a:rPr lang="en-US" altLang="en-US" sz="2800">
                <a:cs typeface="Times New Roman" panose="02020603050405020304" pitchFamily="18" charset="0"/>
              </a:rPr>
              <a:t>   COBOL    Lisp    Scheme    Ada</a:t>
            </a:r>
            <a:br>
              <a:rPr lang="en-US" altLang="en-US" sz="2800">
                <a:cs typeface="Times New Roman" panose="02020603050405020304" pitchFamily="18" charset="0"/>
              </a:rPr>
            </a:br>
            <a:endParaRPr lang="en-US" altLang="en-US" sz="280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These </a:t>
            </a:r>
            <a:r>
              <a:rPr lang="en-US" altLang="en-US" sz="2800" b="1">
                <a:solidFill>
                  <a:schemeClr val="tx2"/>
                </a:solidFill>
                <a:cs typeface="Times New Roman" panose="02020603050405020304" pitchFamily="18" charset="0"/>
              </a:rPr>
              <a:t>high – level</a:t>
            </a:r>
            <a:r>
              <a:rPr lang="en-US" altLang="en-US" sz="2800">
                <a:cs typeface="Times New Roman" panose="02020603050405020304" pitchFamily="18" charset="0"/>
              </a:rPr>
              <a:t> languages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Resemble human languages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Are designed to be </a:t>
            </a:r>
            <a:r>
              <a:rPr lang="en-US" altLang="en-US" sz="2400" i="1">
                <a:cs typeface="Times New Roman" panose="02020603050405020304" pitchFamily="18" charset="0"/>
              </a:rPr>
              <a:t>easy</a:t>
            </a:r>
            <a:r>
              <a:rPr lang="en-US" altLang="en-US" sz="2400">
                <a:cs typeface="Times New Roman" panose="02020603050405020304" pitchFamily="18" charset="0"/>
              </a:rPr>
              <a:t> to read and write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Use more complicated instructions than </a:t>
            </a:r>
            <a:br>
              <a:rPr lang="en-US" altLang="en-US" sz="2400">
                <a:cs typeface="Times New Roman" panose="02020603050405020304" pitchFamily="18" charset="0"/>
              </a:rPr>
            </a:br>
            <a:r>
              <a:rPr lang="en-US" altLang="en-US" sz="2400">
                <a:cs typeface="Times New Roman" panose="02020603050405020304" pitchFamily="18" charset="0"/>
              </a:rPr>
              <a:t> the CPU can follow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Must be translated to zeros and ones for the CPU </a:t>
            </a:r>
            <a:br>
              <a:rPr lang="en-US" altLang="en-US" sz="2400">
                <a:cs typeface="Times New Roman" panose="02020603050405020304" pitchFamily="18" charset="0"/>
              </a:rPr>
            </a:br>
            <a:r>
              <a:rPr lang="en-US" altLang="en-US" sz="2400">
                <a:cs typeface="Times New Roman" panose="02020603050405020304" pitchFamily="18" charset="0"/>
              </a:rPr>
              <a:t>to execute a program</a:t>
            </a:r>
          </a:p>
          <a:p>
            <a:pPr lvl="1">
              <a:lnSpc>
                <a:spcPct val="80000"/>
              </a:lnSpc>
            </a:pPr>
            <a:endParaRPr lang="en-US" altLang="en-US" sz="24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EA92C68-7B06-4537-B603-CFF497EA30F7}" type="slidenum">
              <a:rPr lang="en-US" altLang="en-US"/>
              <a:pPr/>
              <a:t>18</a:t>
            </a:fld>
            <a:endParaRPr lang="en-CA" alt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 Low-level Languages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An </a:t>
            </a:r>
            <a:r>
              <a:rPr lang="en-US" altLang="en-US" sz="2800" b="1">
                <a:solidFill>
                  <a:schemeClr val="tx2"/>
                </a:solidFill>
                <a:cs typeface="Times New Roman" panose="02020603050405020304" pitchFamily="18" charset="0"/>
              </a:rPr>
              <a:t>assembly language</a:t>
            </a:r>
            <a:r>
              <a:rPr lang="en-US" altLang="en-US" sz="2800">
                <a:cs typeface="Times New Roman" panose="02020603050405020304" pitchFamily="18" charset="0"/>
              </a:rPr>
              <a:t> command  such as</a:t>
            </a:r>
            <a:br>
              <a:rPr lang="en-US" altLang="en-US" sz="2800">
                <a:cs typeface="Times New Roman" panose="02020603050405020304" pitchFamily="18" charset="0"/>
              </a:rPr>
            </a:br>
            <a:r>
              <a:rPr lang="en-US" altLang="en-US" sz="2800">
                <a:cs typeface="Times New Roman" panose="02020603050405020304" pitchFamily="18" charset="0"/>
              </a:rPr>
              <a:t/>
            </a:r>
            <a:br>
              <a:rPr lang="en-US" altLang="en-US" sz="2800">
                <a:cs typeface="Times New Roman" panose="02020603050405020304" pitchFamily="18" charset="0"/>
              </a:rPr>
            </a:br>
            <a:r>
              <a:rPr lang="en-US" altLang="en-US" sz="2800">
                <a:cs typeface="Times New Roman" panose="02020603050405020304" pitchFamily="18" charset="0"/>
              </a:rPr>
              <a:t>                    ADD   X  Y  Z</a:t>
            </a:r>
            <a:br>
              <a:rPr lang="en-US" altLang="en-US" sz="2800">
                <a:cs typeface="Times New Roman" panose="02020603050405020304" pitchFamily="18" charset="0"/>
              </a:rPr>
            </a:br>
            <a:r>
              <a:rPr lang="en-US" altLang="en-US" sz="2800">
                <a:cs typeface="Times New Roman" panose="02020603050405020304" pitchFamily="18" charset="0"/>
              </a:rPr>
              <a:t/>
            </a:r>
            <a:br>
              <a:rPr lang="en-US" altLang="en-US" sz="2800">
                <a:cs typeface="Times New Roman" panose="02020603050405020304" pitchFamily="18" charset="0"/>
              </a:rPr>
            </a:br>
            <a:r>
              <a:rPr lang="en-US" altLang="en-US" sz="2800">
                <a:cs typeface="Times New Roman" panose="02020603050405020304" pitchFamily="18" charset="0"/>
              </a:rPr>
              <a:t>might mean add the values found at x and y </a:t>
            </a:r>
            <a:br>
              <a:rPr lang="en-US" altLang="en-US" sz="2800">
                <a:cs typeface="Times New Roman" panose="02020603050405020304" pitchFamily="18" charset="0"/>
              </a:rPr>
            </a:br>
            <a:r>
              <a:rPr lang="en-US" altLang="en-US" sz="2800">
                <a:cs typeface="Times New Roman" panose="02020603050405020304" pitchFamily="18" charset="0"/>
              </a:rPr>
              <a:t>in memory, and store the result in location z.</a:t>
            </a:r>
            <a:br>
              <a:rPr lang="en-US" altLang="en-US" sz="2800">
                <a:cs typeface="Times New Roman" panose="02020603050405020304" pitchFamily="18" charset="0"/>
              </a:rPr>
            </a:br>
            <a:endParaRPr lang="en-US" altLang="en-US" sz="280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Assembly language must be translated to </a:t>
            </a:r>
            <a:br>
              <a:rPr lang="en-US" altLang="en-US" sz="2800">
                <a:cs typeface="Times New Roman" panose="02020603050405020304" pitchFamily="18" charset="0"/>
              </a:rPr>
            </a:br>
            <a:r>
              <a:rPr lang="en-US" altLang="en-US" sz="2800" b="1">
                <a:solidFill>
                  <a:schemeClr val="tx2"/>
                </a:solidFill>
                <a:cs typeface="Times New Roman" panose="02020603050405020304" pitchFamily="18" charset="0"/>
              </a:rPr>
              <a:t>machine language</a:t>
            </a:r>
            <a:r>
              <a:rPr lang="en-US" altLang="en-US" sz="2800">
                <a:cs typeface="Times New Roman" panose="02020603050405020304" pitchFamily="18" charset="0"/>
              </a:rPr>
              <a:t> (zeros and ones) </a:t>
            </a:r>
            <a:br>
              <a:rPr lang="en-US" altLang="en-US" sz="2800">
                <a:cs typeface="Times New Roman" panose="02020603050405020304" pitchFamily="18" charset="0"/>
              </a:rPr>
            </a:br>
            <a:r>
              <a:rPr lang="en-US" altLang="en-US" sz="2800">
                <a:cs typeface="Times New Roman" panose="02020603050405020304" pitchFamily="18" charset="0"/>
              </a:rPr>
              <a:t>        0110    1001   1010   1011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The CPU can follow machine language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CC34D16-7A55-4058-8FB6-58E4B31331CC}" type="slidenum">
              <a:rPr lang="en-US" altLang="en-US"/>
              <a:pPr/>
              <a:t>19</a:t>
            </a:fld>
            <a:endParaRPr lang="en-CA" alt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Compilers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Translate high-level language to </a:t>
            </a:r>
            <a:br>
              <a:rPr lang="en-US" altLang="en-US">
                <a:cs typeface="Times New Roman" panose="02020603050405020304" pitchFamily="18" charset="0"/>
              </a:rPr>
            </a:br>
            <a:r>
              <a:rPr lang="en-US" altLang="en-US">
                <a:cs typeface="Times New Roman" panose="02020603050405020304" pitchFamily="18" charset="0"/>
              </a:rPr>
              <a:t>machine language</a:t>
            </a:r>
            <a:br>
              <a:rPr lang="en-US" altLang="en-US">
                <a:cs typeface="Times New Roman" panose="02020603050405020304" pitchFamily="18" charset="0"/>
              </a:rPr>
            </a:br>
            <a:endParaRPr lang="en-US" altLang="en-US">
              <a:cs typeface="Times New Roman" panose="02020603050405020304" pitchFamily="18" charset="0"/>
            </a:endParaRPr>
          </a:p>
          <a:p>
            <a:pPr lvl="1"/>
            <a:r>
              <a:rPr lang="en-US" altLang="en-US" b="1">
                <a:solidFill>
                  <a:schemeClr val="tx2"/>
                </a:solidFill>
                <a:cs typeface="Times New Roman" panose="02020603050405020304" pitchFamily="18" charset="0"/>
              </a:rPr>
              <a:t>Source code</a:t>
            </a:r>
          </a:p>
          <a:p>
            <a:pPr lvl="2"/>
            <a:r>
              <a:rPr lang="en-US" altLang="en-US">
                <a:cs typeface="Times New Roman" panose="02020603050405020304" pitchFamily="18" charset="0"/>
              </a:rPr>
              <a:t> the original program in a high level language</a:t>
            </a:r>
          </a:p>
          <a:p>
            <a:pPr lvl="1"/>
            <a:r>
              <a:rPr lang="en-US" altLang="en-US" b="1">
                <a:solidFill>
                  <a:schemeClr val="tx2"/>
                </a:solidFill>
                <a:cs typeface="Times New Roman" panose="02020603050405020304" pitchFamily="18" charset="0"/>
              </a:rPr>
              <a:t>Object code</a:t>
            </a:r>
            <a:endParaRPr lang="en-US" altLang="en-US">
              <a:cs typeface="Times New Roman" panose="02020603050405020304" pitchFamily="18" charset="0"/>
            </a:endParaRPr>
          </a:p>
          <a:p>
            <a:pPr lvl="2"/>
            <a:r>
              <a:rPr lang="en-US" altLang="en-US">
                <a:cs typeface="Times New Roman" panose="02020603050405020304" pitchFamily="18" charset="0"/>
              </a:rPr>
              <a:t> the translated version in machine language</a:t>
            </a:r>
          </a:p>
          <a:p>
            <a:endParaRPr lang="en-US" altLang="en-US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520196" name="Text Box 4"/>
          <p:cNvSpPr txBox="1">
            <a:spLocks noChangeArrowheads="1"/>
          </p:cNvSpPr>
          <p:nvPr/>
        </p:nvSpPr>
        <p:spPr bwMode="auto">
          <a:xfrm>
            <a:off x="6537325" y="4903788"/>
            <a:ext cx="172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BE1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2019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138863" y="5272088"/>
            <a:ext cx="2054225" cy="528637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Display 1.4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0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0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BAD9410-849D-4860-9B41-2087D30381DD}" type="slidenum">
              <a:rPr lang="en-US" altLang="en-US"/>
              <a:pPr/>
              <a:t>2</a:t>
            </a:fld>
            <a:endParaRPr lang="en-CA" alt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-42863"/>
            <a:ext cx="8648700" cy="914401"/>
          </a:xfrm>
          <a:noFill/>
          <a:ln/>
        </p:spPr>
        <p:txBody>
          <a:bodyPr anchor="t"/>
          <a:lstStyle/>
          <a:p>
            <a:pPr algn="ctr"/>
            <a:r>
              <a:rPr lang="en-US" altLang="en-US" sz="9600">
                <a:solidFill>
                  <a:schemeClr val="tx2"/>
                </a:solidFill>
                <a:cs typeface="Times New Roman" panose="02020603050405020304" pitchFamily="18" charset="0"/>
              </a:rPr>
              <a:t>Chapter 1</a:t>
            </a:r>
            <a:endParaRPr lang="en-US" altLang="en-US" sz="960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152400" y="3352800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Tx/>
              <a:buFontTx/>
              <a:buNone/>
            </a:pPr>
            <a:endParaRPr lang="en-US" altLang="en-US" sz="600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5733" name="Rectangle 5"/>
          <p:cNvSpPr>
            <a:spLocks noChangeArrowheads="1"/>
          </p:cNvSpPr>
          <p:nvPr/>
        </p:nvSpPr>
        <p:spPr bwMode="auto">
          <a:xfrm>
            <a:off x="228600" y="2362200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6000">
                <a:solidFill>
                  <a:schemeClr val="tx2"/>
                </a:solidFill>
                <a:cs typeface="Times New Roman" panose="02020603050405020304" pitchFamily="18" charset="0"/>
              </a:rPr>
              <a:t>Introduction to Computers and C++ Programming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0A0BB0F-77DD-4185-AA1B-F8FF3563D366}" type="slidenum">
              <a:rPr lang="en-US" altLang="en-US"/>
              <a:pPr/>
              <a:t>20</a:t>
            </a:fld>
            <a:endParaRPr lang="en-CA" alt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Linkers	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Some programs we use are already compiled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Their object code is available for us to use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 example:  Input and output routines</a:t>
            </a: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b="1">
                <a:solidFill>
                  <a:schemeClr val="tx2"/>
                </a:solidFill>
              </a:rPr>
              <a:t>Linker</a:t>
            </a:r>
            <a:r>
              <a:rPr lang="en-US" altLang="en-US"/>
              <a:t> combines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object code for the programs we write </a:t>
            </a:r>
            <a:br>
              <a:rPr lang="en-US" altLang="en-US"/>
            </a:br>
            <a:r>
              <a:rPr lang="en-US" altLang="en-US"/>
              <a:t>                             </a:t>
            </a:r>
            <a:r>
              <a:rPr lang="en-US" altLang="en-US">
                <a:solidFill>
                  <a:schemeClr val="tx2"/>
                </a:solidFill>
              </a:rPr>
              <a:t>and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object code for the pre-compiled routines</a:t>
            </a:r>
            <a:br>
              <a:rPr lang="en-US" altLang="en-US"/>
            </a:br>
            <a:r>
              <a:rPr lang="en-US" altLang="en-US"/>
              <a:t>                             </a:t>
            </a:r>
            <a:r>
              <a:rPr lang="en-US" altLang="en-US">
                <a:solidFill>
                  <a:schemeClr val="tx2"/>
                </a:solidFill>
              </a:rPr>
              <a:t>into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The machine language program the CPU can run</a:t>
            </a:r>
          </a:p>
        </p:txBody>
      </p:sp>
      <p:sp>
        <p:nvSpPr>
          <p:cNvPr id="52326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337175" y="6135688"/>
            <a:ext cx="1955800" cy="528637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Display 1.5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F50AE7F-CCA1-4384-ABAD-A57312630B34}" type="slidenum">
              <a:rPr lang="en-US" altLang="en-US"/>
              <a:pPr/>
              <a:t>21</a:t>
            </a:fld>
            <a:endParaRPr lang="en-CA" alt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Section 1.1 Conclusion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Can you…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List the five main components of a computer?</a:t>
            </a:r>
            <a:br>
              <a:rPr lang="en-US" altLang="en-US"/>
            </a:b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List the data for a program that adds two numbers?</a:t>
            </a:r>
            <a:br>
              <a:rPr lang="en-US" altLang="en-US"/>
            </a:b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Describe the work of a compiler?</a:t>
            </a:r>
            <a:br>
              <a:rPr lang="en-US" altLang="en-US"/>
            </a:b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Define source code?  Define object code?</a:t>
            </a:r>
            <a:br>
              <a:rPr lang="en-US" altLang="en-US"/>
            </a:b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Describe the purpose of the operating system?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586C882D-502E-45B3-AC90-F2F81C69D282}" type="slidenum">
              <a:rPr lang="en-US" altLang="en-US"/>
              <a:pPr/>
              <a:t>22</a:t>
            </a:fld>
            <a:endParaRPr lang="en-CA" alt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696200" cy="1295400"/>
          </a:xfrm>
        </p:spPr>
        <p:txBody>
          <a:bodyPr/>
          <a:lstStyle/>
          <a:p>
            <a:pPr algn="ctr"/>
            <a:r>
              <a:rPr lang="en-US" altLang="en-US" sz="4400">
                <a:solidFill>
                  <a:schemeClr val="tx2"/>
                </a:solidFill>
                <a:latin typeface="Arial" panose="020B0604020202020204" pitchFamily="34" charset="0"/>
              </a:rPr>
              <a:t>Programming </a:t>
            </a:r>
            <a:br>
              <a:rPr lang="en-US" altLang="en-US" sz="4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US" altLang="en-US" sz="4400">
                <a:solidFill>
                  <a:schemeClr val="tx2"/>
                </a:solidFill>
                <a:latin typeface="Arial" panose="020B0604020202020204" pitchFamily="34" charset="0"/>
              </a:rPr>
              <a:t>and Problem Solving</a:t>
            </a:r>
            <a:r>
              <a:rPr lang="en-US" altLang="en-US" sz="480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Algorithm</a:t>
            </a:r>
          </a:p>
          <a:p>
            <a:pPr lvl="1"/>
            <a:r>
              <a:rPr lang="en-US" altLang="en-US"/>
              <a:t>A sequence of precise instructions which </a:t>
            </a:r>
            <a:br>
              <a:rPr lang="en-US" altLang="en-US"/>
            </a:br>
            <a:r>
              <a:rPr lang="en-US" altLang="en-US"/>
              <a:t>leads to a solution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Program</a:t>
            </a:r>
          </a:p>
          <a:p>
            <a:pPr lvl="1"/>
            <a:r>
              <a:rPr lang="en-US" altLang="en-US"/>
              <a:t>An algorithm expressed in a language the computer</a:t>
            </a:r>
            <a:br>
              <a:rPr lang="en-US" altLang="en-US"/>
            </a:br>
            <a:r>
              <a:rPr lang="en-US" altLang="en-US"/>
              <a:t>can understand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5915025" y="55514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BE1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29413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356225" y="5716588"/>
            <a:ext cx="2044700" cy="519112"/>
          </a:xfrm>
          <a:prstGeom prst="rect">
            <a:avLst/>
          </a:prstGeom>
          <a:solidFill>
            <a:srgbClr val="F8BE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Display 1.6</a:t>
            </a:r>
          </a:p>
        </p:txBody>
      </p:sp>
      <p:sp>
        <p:nvSpPr>
          <p:cNvPr id="529414" name="Text Box 6"/>
          <p:cNvSpPr txBox="1">
            <a:spLocks noChangeArrowheads="1"/>
          </p:cNvSpPr>
          <p:nvPr/>
        </p:nvSpPr>
        <p:spPr bwMode="auto">
          <a:xfrm>
            <a:off x="8208963" y="179388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BE1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1.2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7729233-FC37-4B8D-86F7-5B4E8B6EEC73}" type="slidenum">
              <a:rPr lang="en-US" altLang="en-US"/>
              <a:pPr/>
              <a:t>23</a:t>
            </a:fld>
            <a:endParaRPr lang="en-CA" alt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Design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Programming is a creative process</a:t>
            </a:r>
          </a:p>
          <a:p>
            <a:pPr lvl="1"/>
            <a:r>
              <a:rPr lang="en-US" altLang="en-US"/>
              <a:t>No complete set of rules for creating a program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Program Design Process</a:t>
            </a:r>
          </a:p>
          <a:p>
            <a:pPr lvl="1"/>
            <a:r>
              <a:rPr lang="en-US" altLang="en-US"/>
              <a:t>Problem Solving Phase</a:t>
            </a:r>
          </a:p>
          <a:p>
            <a:pPr lvl="2"/>
            <a:r>
              <a:rPr lang="en-US" altLang="en-US"/>
              <a:t>Result is an algorithm that solves the problem</a:t>
            </a:r>
          </a:p>
          <a:p>
            <a:pPr lvl="1"/>
            <a:r>
              <a:rPr lang="en-US" altLang="en-US"/>
              <a:t>Implementation Phase</a:t>
            </a:r>
          </a:p>
          <a:p>
            <a:pPr lvl="2"/>
            <a:r>
              <a:rPr lang="en-US" altLang="en-US"/>
              <a:t>Result is the algorithm translated into a programming</a:t>
            </a:r>
            <a:br>
              <a:rPr lang="en-US" altLang="en-US"/>
            </a:br>
            <a:r>
              <a:rPr lang="en-US" altLang="en-US"/>
              <a:t>language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DCC4234-44C8-4E01-8BF6-B36E82FC5783}" type="slidenum">
              <a:rPr lang="en-US" altLang="en-US"/>
              <a:pPr/>
              <a:t>24</a:t>
            </a:fld>
            <a:endParaRPr lang="en-CA" alt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Solving Phase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Be certain the task is completely specified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is the input? 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information is in the output? 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How is the output organized?</a:t>
            </a: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Develop the algorithm before implementation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Experience shows this saves time in getting your</a:t>
            </a:r>
            <a:br>
              <a:rPr lang="en-US" altLang="en-US"/>
            </a:br>
            <a:r>
              <a:rPr lang="en-US" altLang="en-US"/>
              <a:t>program to run.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Test the algorithm for correctness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90EEE9C-7BB1-4108-AC39-11042CC5E33B}" type="slidenum">
              <a:rPr lang="en-US" altLang="en-US"/>
              <a:pPr/>
              <a:t>25</a:t>
            </a:fld>
            <a:endParaRPr lang="en-CA" alt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 Phase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48675" cy="508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Translate the algorithm into a programming </a:t>
            </a:r>
            <a:br>
              <a:rPr lang="en-US" altLang="en-US" sz="2800"/>
            </a:br>
            <a:r>
              <a:rPr lang="en-US" altLang="en-US" sz="2800"/>
              <a:t>language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Easier as you gain experience with the language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Compile the source code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Locates errors in using the programming language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Run the program on sample data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Verify correctness of results 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Results may require modification of </a:t>
            </a:r>
            <a:br>
              <a:rPr lang="en-US" altLang="en-US" sz="2800"/>
            </a:br>
            <a:r>
              <a:rPr lang="en-US" altLang="en-US" sz="2800"/>
              <a:t>the algorithm and program</a:t>
            </a:r>
          </a:p>
        </p:txBody>
      </p:sp>
      <p:sp>
        <p:nvSpPr>
          <p:cNvPr id="53862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759575" y="5272088"/>
            <a:ext cx="1955800" cy="528637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Display 1.7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90032DD-40F3-451F-905C-793CF98873D2}" type="slidenum">
              <a:rPr lang="en-US" altLang="en-US"/>
              <a:pPr/>
              <a:t>26</a:t>
            </a:fld>
            <a:endParaRPr lang="en-CA" altLang="en-US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Object Oriented Programming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Abbreviated </a:t>
            </a:r>
            <a:r>
              <a:rPr lang="en-US" altLang="en-US" sz="2800" dirty="0" smtClean="0"/>
              <a:t>OOP (Future Course): Now, we shall </a:t>
            </a:r>
          </a:p>
          <a:p>
            <a:pPr marL="0" indent="0"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use “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Structured Programming</a:t>
            </a:r>
            <a:r>
              <a:rPr lang="en-US" altLang="en-US" sz="2800" dirty="0" smtClean="0"/>
              <a:t>”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/>
          </a:p>
          <a:p>
            <a:r>
              <a:rPr lang="en-US" altLang="en-US" sz="2800" dirty="0"/>
              <a:t>Used for many modern programs</a:t>
            </a:r>
            <a:br>
              <a:rPr lang="en-US" altLang="en-US" sz="2800" dirty="0"/>
            </a:br>
            <a:endParaRPr lang="en-US" altLang="en-US" sz="2800" dirty="0"/>
          </a:p>
          <a:p>
            <a:r>
              <a:rPr lang="en-US" altLang="en-US" sz="2800" dirty="0"/>
              <a:t>Program is viewed as interacting objects</a:t>
            </a:r>
          </a:p>
          <a:p>
            <a:pPr lvl="1"/>
            <a:r>
              <a:rPr lang="en-US" altLang="en-US" sz="2400" dirty="0"/>
              <a:t>Each object contains algorithms to describe its behavior</a:t>
            </a:r>
          </a:p>
          <a:p>
            <a:pPr lvl="1"/>
            <a:r>
              <a:rPr lang="en-US" altLang="en-US" sz="2400" dirty="0"/>
              <a:t>Program design phase involves designing objects and</a:t>
            </a:r>
            <a:br>
              <a:rPr lang="en-US" altLang="en-US" sz="2400" dirty="0"/>
            </a:br>
            <a:r>
              <a:rPr lang="en-US" altLang="en-US" sz="2400" dirty="0"/>
              <a:t>their algorithms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F084EC0-7EEF-49D8-9AC8-59015358679D}" type="slidenum">
              <a:rPr lang="en-US" altLang="en-US"/>
              <a:pPr/>
              <a:t>27</a:t>
            </a:fld>
            <a:endParaRPr lang="en-CA" alt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Software Life Cycle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SzTx/>
              <a:buFont typeface="Wingdings" panose="05000000000000000000" pitchFamily="2" charset="2"/>
              <a:buAutoNum type="arabicPeriod"/>
            </a:pPr>
            <a:r>
              <a:rPr lang="en-US" altLang="en-US" sz="2800" dirty="0"/>
              <a:t>Analysis and specification of the task </a:t>
            </a:r>
            <a:br>
              <a:rPr lang="en-US" altLang="en-US" sz="2800" dirty="0"/>
            </a:br>
            <a:r>
              <a:rPr lang="en-US" altLang="en-US" sz="2800" dirty="0"/>
              <a:t>(problem definition)</a:t>
            </a:r>
          </a:p>
          <a:p>
            <a:pPr marL="609600" indent="-609600">
              <a:buSzTx/>
              <a:buFont typeface="Wingdings" panose="05000000000000000000" pitchFamily="2" charset="2"/>
              <a:buAutoNum type="arabicPeriod"/>
            </a:pPr>
            <a:r>
              <a:rPr lang="en-US" altLang="en-US" sz="2800" dirty="0"/>
              <a:t>Design of the software </a:t>
            </a:r>
            <a:br>
              <a:rPr lang="en-US" altLang="en-US" sz="2800" dirty="0"/>
            </a:br>
            <a:r>
              <a:rPr lang="en-US" altLang="en-US" sz="2800" dirty="0" smtClean="0"/>
              <a:t>(algorithm </a:t>
            </a:r>
            <a:r>
              <a:rPr lang="en-US" altLang="en-US" sz="2800" dirty="0"/>
              <a:t>design)</a:t>
            </a:r>
          </a:p>
          <a:p>
            <a:pPr marL="609600" indent="-609600">
              <a:buSzTx/>
              <a:buFont typeface="Wingdings" panose="05000000000000000000" pitchFamily="2" charset="2"/>
              <a:buAutoNum type="arabicPeriod"/>
            </a:pPr>
            <a:r>
              <a:rPr lang="en-US" altLang="en-US" sz="2800" dirty="0"/>
              <a:t>Implementation (coding)</a:t>
            </a:r>
          </a:p>
          <a:p>
            <a:pPr marL="609600" indent="-609600">
              <a:buSzTx/>
              <a:buFont typeface="Wingdings" panose="05000000000000000000" pitchFamily="2" charset="2"/>
              <a:buAutoNum type="arabicPeriod"/>
            </a:pPr>
            <a:r>
              <a:rPr lang="en-US" altLang="en-US" sz="2800" dirty="0"/>
              <a:t>Maintenance and evolution of the system</a:t>
            </a:r>
          </a:p>
          <a:p>
            <a:pPr marL="609600" indent="-609600">
              <a:buSzTx/>
              <a:buFont typeface="Wingdings" panose="05000000000000000000" pitchFamily="2" charset="2"/>
              <a:buAutoNum type="arabicPeriod"/>
            </a:pPr>
            <a:r>
              <a:rPr lang="en-US" altLang="en-US" sz="2800" dirty="0"/>
              <a:t>Obsolescence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F846C17-257F-4E2F-A7A1-16B7D6AC2E78}" type="slidenum">
              <a:rPr lang="en-US" altLang="en-US"/>
              <a:pPr/>
              <a:t>28</a:t>
            </a:fld>
            <a:endParaRPr lang="en-CA" altLang="en-US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5400"/>
              <a:t>Section 1.2 Conclusion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</a:pPr>
            <a:r>
              <a:rPr lang="en-US" altLang="en-US" sz="2800"/>
              <a:t>Can you…</a:t>
            </a:r>
          </a:p>
          <a:p>
            <a:pPr lvl="1">
              <a:buSzTx/>
            </a:pPr>
            <a:r>
              <a:rPr lang="en-US" altLang="en-US" sz="2400"/>
              <a:t>Describe the first step to take when creating a program?</a:t>
            </a:r>
            <a:br>
              <a:rPr lang="en-US" altLang="en-US" sz="2400"/>
            </a:br>
            <a:endParaRPr lang="en-US" altLang="en-US" sz="2400"/>
          </a:p>
          <a:p>
            <a:pPr lvl="1">
              <a:buSzTx/>
            </a:pPr>
            <a:r>
              <a:rPr lang="en-US" altLang="en-US" sz="2400"/>
              <a:t>List the two main phases of the program design process?</a:t>
            </a:r>
            <a:br>
              <a:rPr lang="en-US" altLang="en-US" sz="2400"/>
            </a:br>
            <a:endParaRPr lang="en-US" altLang="en-US" sz="2400"/>
          </a:p>
          <a:p>
            <a:pPr lvl="1">
              <a:buSzTx/>
            </a:pPr>
            <a:r>
              <a:rPr lang="en-US" altLang="en-US" sz="2400"/>
              <a:t>Explain the importance of the problem-solving phase?</a:t>
            </a:r>
            <a:br>
              <a:rPr lang="en-US" altLang="en-US" sz="2400"/>
            </a:br>
            <a:endParaRPr lang="en-US" altLang="en-US" sz="2400"/>
          </a:p>
          <a:p>
            <a:pPr lvl="1">
              <a:buSzTx/>
            </a:pPr>
            <a:r>
              <a:rPr lang="en-US" altLang="en-US" sz="2400"/>
              <a:t>List the steps in the software life cycle?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F295E4D-19A3-49C4-96DB-F4DFCD27A7BF}" type="slidenum">
              <a:rPr lang="en-US" altLang="en-US"/>
              <a:pPr/>
              <a:t>29</a:t>
            </a:fld>
            <a:endParaRPr lang="en-CA" alt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Introduction to C++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Where did C++ come from?</a:t>
            </a:r>
          </a:p>
          <a:p>
            <a:pPr lvl="1"/>
            <a:r>
              <a:rPr lang="en-US" altLang="en-US"/>
              <a:t>Derived from the C language</a:t>
            </a:r>
          </a:p>
          <a:p>
            <a:pPr lvl="1"/>
            <a:r>
              <a:rPr lang="en-US" altLang="en-US"/>
              <a:t>C was derived from the B language</a:t>
            </a:r>
          </a:p>
          <a:p>
            <a:pPr lvl="1"/>
            <a:r>
              <a:rPr lang="en-US" altLang="en-US"/>
              <a:t>B was derived from the BCPL language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Why the ‘++’?</a:t>
            </a:r>
          </a:p>
          <a:p>
            <a:pPr lvl="1"/>
            <a:r>
              <a:rPr lang="en-US" altLang="en-US"/>
              <a:t>++ is an operator in C++ and results in a cute pun</a:t>
            </a:r>
          </a:p>
          <a:p>
            <a:endParaRPr lang="en-US" altLang="en-US"/>
          </a:p>
        </p:txBody>
      </p:sp>
      <p:sp>
        <p:nvSpPr>
          <p:cNvPr id="481284" name="Text Box 4"/>
          <p:cNvSpPr txBox="1">
            <a:spLocks noChangeArrowheads="1"/>
          </p:cNvSpPr>
          <p:nvPr/>
        </p:nvSpPr>
        <p:spPr bwMode="auto">
          <a:xfrm>
            <a:off x="8196263" y="166688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BE1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1.3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565CC1FA-B874-47F6-A76B-F16D9D6FBA28}" type="slidenum">
              <a:rPr lang="en-US" altLang="en-US"/>
              <a:pPr/>
              <a:t>3</a:t>
            </a:fld>
            <a:endParaRPr lang="en-CA" alt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9050"/>
            <a:ext cx="7391400" cy="1295400"/>
          </a:xfrm>
        </p:spPr>
        <p:txBody>
          <a:bodyPr/>
          <a:lstStyle/>
          <a:p>
            <a:r>
              <a:rPr lang="en-US" altLang="en-US">
                <a:solidFill>
                  <a:schemeClr val="tx2"/>
                </a:solidFill>
                <a:cs typeface="Times New Roman" panose="02020603050405020304" pitchFamily="18" charset="0"/>
              </a:rPr>
              <a:t>Overview</a:t>
            </a:r>
            <a:r>
              <a:rPr lang="en-US" altLang="en-US" sz="8800">
                <a:solidFill>
                  <a:schemeClr val="tx2"/>
                </a:solidFill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5738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5257800"/>
          </a:xfrm>
          <a:noFill/>
          <a:ln/>
        </p:spPr>
        <p:txBody>
          <a:bodyPr/>
          <a:lstStyle/>
          <a:p>
            <a:pPr marL="609600" indent="-609600"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  <a:hlinkClick r:id="rId2" action="ppaction://hlinksldjump"/>
              </a:rPr>
              <a:t>Computer Systems (1.1)</a:t>
            </a:r>
            <a:r>
              <a:rPr lang="en-US" altLang="en-US">
                <a:latin typeface="Arial" panose="020B0604020202020204" pitchFamily="34" charset="0"/>
              </a:rPr>
              <a:t/>
            </a:r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  <a:p>
            <a:pPr marL="609600" indent="-609600"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  <a:hlinkClick r:id="rId3" action="ppaction://hlinksldjump"/>
              </a:rPr>
              <a:t>Programming and Problem Solving (1.2)</a:t>
            </a:r>
            <a:br>
              <a:rPr lang="en-US" altLang="en-US">
                <a:latin typeface="Arial" panose="020B0604020202020204" pitchFamily="34" charset="0"/>
                <a:hlinkClick r:id="rId3" action="ppaction://hlinksldjump"/>
              </a:rPr>
            </a:br>
            <a:endParaRPr lang="en-US" altLang="en-US">
              <a:latin typeface="Arial" panose="020B0604020202020204" pitchFamily="34" charset="0"/>
            </a:endParaRPr>
          </a:p>
          <a:p>
            <a:pPr marL="609600" indent="-609600"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  <a:hlinkClick r:id="rId4" action="ppaction://hlinksldjump"/>
              </a:rPr>
              <a:t>Introduction to C++ (1.3)</a:t>
            </a:r>
            <a:r>
              <a:rPr lang="en-US" altLang="en-US">
                <a:latin typeface="Arial" panose="020B0604020202020204" pitchFamily="34" charset="0"/>
              </a:rPr>
              <a:t/>
            </a:r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  <a:p>
            <a:pPr marL="609600" indent="-609600"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>
                <a:latin typeface="Arial" panose="020B0604020202020204" pitchFamily="34" charset="0"/>
                <a:hlinkClick r:id="rId5" action="ppaction://hlinksldjump"/>
              </a:rPr>
              <a:t>Testing and Debugging (1.4)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7394" name="AutoShape 18">
            <a:hlinkClick r:id="rId6" action="ppaction://hlinkpres?slideindex=3&amp;slidetitle=Naming Variables" highlightClick="1"/>
          </p:cNvPr>
          <p:cNvSpPr>
            <a:spLocks noChangeArrowheads="1"/>
          </p:cNvSpPr>
          <p:nvPr/>
        </p:nvSpPr>
        <p:spPr bwMode="auto">
          <a:xfrm>
            <a:off x="6388100" y="2387600"/>
            <a:ext cx="520700" cy="495300"/>
          </a:xfrm>
          <a:prstGeom prst="actionButtonInformati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1EA9C20-AF6D-46B2-BEC0-A2034B3D5E34}" type="slidenum">
              <a:rPr lang="en-US" altLang="en-US"/>
              <a:pPr/>
              <a:t>30</a:t>
            </a:fld>
            <a:endParaRPr lang="en-CA" altLang="en-US"/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C++ History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 developed by Dennis Ritchie at AT&amp;T</a:t>
            </a:r>
            <a:br>
              <a:rPr lang="en-US" altLang="en-US"/>
            </a:br>
            <a:r>
              <a:rPr lang="en-US" altLang="en-US"/>
              <a:t>Bell Labs in the 1970s.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Used to maintain UNIX systems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Many commercial applications written in c</a:t>
            </a:r>
          </a:p>
          <a:p>
            <a:pPr>
              <a:lnSpc>
                <a:spcPct val="90000"/>
              </a:lnSpc>
            </a:pPr>
            <a:r>
              <a:rPr lang="en-US" altLang="en-US"/>
              <a:t>C++ developed by Bjarne Stroustrup at AT&amp;T</a:t>
            </a:r>
            <a:br>
              <a:rPr lang="en-US" altLang="en-US"/>
            </a:br>
            <a:r>
              <a:rPr lang="en-US" altLang="en-US"/>
              <a:t>Bell Labs in the 1980s.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Overcame several shortcomings of 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Incorporated object oriented programming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 remains a subset of C++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1BDA27F-572B-4C89-83BE-B465A2D36558}" type="slidenum">
              <a:rPr lang="en-US" altLang="en-US"/>
              <a:pPr/>
              <a:t>31</a:t>
            </a:fld>
            <a:endParaRPr lang="en-CA" alt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Sample C++ Program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A simple C++ program begins this way</a:t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	#include &lt;iostream&gt;</a:t>
            </a:r>
            <a:br>
              <a:rPr lang="en-US" altLang="en-US" sz="2800"/>
            </a:br>
            <a:r>
              <a:rPr lang="en-US" altLang="en-US" sz="2800"/>
              <a:t>	using namespace std;</a:t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	int main()</a:t>
            </a:r>
            <a:br>
              <a:rPr lang="en-US" altLang="en-US" sz="2800"/>
            </a:br>
            <a:r>
              <a:rPr lang="en-US" altLang="en-US" sz="2800"/>
              <a:t>	{</a:t>
            </a:r>
            <a:br>
              <a:rPr lang="en-US" altLang="en-US" sz="2800"/>
            </a:b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And ends this way</a:t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  		return 0;</a:t>
            </a:r>
            <a:br>
              <a:rPr lang="en-US" altLang="en-US" sz="2800"/>
            </a:br>
            <a:r>
              <a:rPr lang="en-US" altLang="en-US" sz="2800"/>
              <a:t>	}</a:t>
            </a:r>
          </a:p>
        </p:txBody>
      </p:sp>
      <p:sp>
        <p:nvSpPr>
          <p:cNvPr id="55501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554663" y="5627688"/>
            <a:ext cx="2054225" cy="528637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Display 1.8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20A8468-3D35-497D-9214-786EF6471DCD}" type="slidenum">
              <a:rPr lang="en-US" altLang="en-US"/>
              <a:pPr/>
              <a:t>32</a:t>
            </a:fld>
            <a:endParaRPr lang="en-CA" altLang="en-US"/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Explanation of code (1/5)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Variable declaration line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int number_of_pods, peas_per_pod, total_peas;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Identifies names of three variables to name numbers</a:t>
            </a:r>
          </a:p>
          <a:p>
            <a:pPr lvl="1"/>
            <a:r>
              <a:rPr lang="en-US" altLang="en-US"/>
              <a:t>int means that the variables represent integers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5F5D5A4-0D7C-494D-8C14-6DC25E1E6F91}" type="slidenum">
              <a:rPr lang="en-US" altLang="en-US"/>
              <a:pPr/>
              <a:t>33</a:t>
            </a:fld>
            <a:endParaRPr lang="en-CA" alt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Explanation of code (2/5)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Program statement</a:t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cout &lt;&lt; “Press return after entering a number.\n”;</a:t>
            </a:r>
            <a:br>
              <a:rPr lang="en-US" altLang="en-US" sz="2800"/>
            </a:br>
            <a:endParaRPr lang="en-US" altLang="en-US" sz="2800"/>
          </a:p>
          <a:p>
            <a:pPr lvl="1">
              <a:lnSpc>
                <a:spcPct val="80000"/>
              </a:lnSpc>
            </a:pPr>
            <a:r>
              <a:rPr lang="en-US" altLang="en-US" sz="2400"/>
              <a:t>cout (see-out) used for output to the monitor</a:t>
            </a:r>
            <a:br>
              <a:rPr lang="en-US" altLang="en-US" sz="2400"/>
            </a:br>
            <a:endParaRPr lang="en-US" altLang="en-US" sz="2400"/>
          </a:p>
          <a:p>
            <a:pPr lvl="1">
              <a:lnSpc>
                <a:spcPct val="80000"/>
              </a:lnSpc>
            </a:pPr>
            <a:r>
              <a:rPr lang="en-US" altLang="en-US" sz="2400"/>
              <a:t>“&lt;&lt;“  inserts “Press…a number.\n” in the data</a:t>
            </a:r>
            <a:br>
              <a:rPr lang="en-US" altLang="en-US" sz="2400"/>
            </a:br>
            <a:r>
              <a:rPr lang="en-US" altLang="en-US" sz="2400"/>
              <a:t>bound for the monitor</a:t>
            </a:r>
            <a:br>
              <a:rPr lang="en-US" altLang="en-US" sz="2400"/>
            </a:br>
            <a:endParaRPr lang="en-US" altLang="en-US" sz="2400"/>
          </a:p>
          <a:p>
            <a:pPr lvl="1">
              <a:lnSpc>
                <a:spcPct val="80000"/>
              </a:lnSpc>
            </a:pPr>
            <a:r>
              <a:rPr lang="en-US" altLang="en-US" sz="2400"/>
              <a:t>Think of cout as a name for the monitor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“&lt;&lt;“ points to where the data is to end up</a:t>
            </a:r>
            <a:br>
              <a:rPr lang="en-US" altLang="en-US" sz="2000"/>
            </a:br>
            <a:endParaRPr lang="en-US" altLang="en-US" sz="2000"/>
          </a:p>
          <a:p>
            <a:pPr lvl="1">
              <a:lnSpc>
                <a:spcPct val="80000"/>
              </a:lnSpc>
            </a:pPr>
            <a:r>
              <a:rPr lang="en-US" altLang="en-US" sz="2400"/>
              <a:t>‘\n’  causes a new line to be started on the monitor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5183389-CA3A-49CE-9BB4-0A51FF9ABE73}" type="slidenum">
              <a:rPr lang="en-US" altLang="en-US"/>
              <a:pPr/>
              <a:t>34</a:t>
            </a:fld>
            <a:endParaRPr lang="en-CA" alt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Explanation of code (3/5)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Program statement</a:t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cin &gt;&gt; number_of_pods;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/>
            </a:r>
            <a:br>
              <a:rPr lang="en-US" altLang="en-US" sz="2800"/>
            </a:br>
            <a:endParaRPr lang="en-US" altLang="en-US" sz="2800"/>
          </a:p>
          <a:p>
            <a:pPr lvl="1">
              <a:lnSpc>
                <a:spcPct val="90000"/>
              </a:lnSpc>
            </a:pPr>
            <a:r>
              <a:rPr lang="en-US" altLang="en-US" sz="2400"/>
              <a:t>cin (see-in) used for input from the keyboard</a:t>
            </a:r>
            <a:br>
              <a:rPr lang="en-US" altLang="en-US" sz="2400"/>
            </a:b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400"/>
              <a:t>“&gt;&gt;” extracts data from the keyboard </a:t>
            </a:r>
            <a:br>
              <a:rPr lang="en-US" altLang="en-US" sz="2400"/>
            </a:b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400"/>
              <a:t>Think of cin as a name for the keyboard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“&gt;&gt;” points from the keyboard to a variable where the data is stored</a:t>
            </a:r>
            <a:br>
              <a:rPr lang="en-US" altLang="en-US" sz="2000"/>
            </a:br>
            <a:endParaRPr lang="en-US" altLang="en-US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A2EDFCD-5ED4-41F7-B557-AD6C34CC5905}" type="slidenum">
              <a:rPr lang="en-US" altLang="en-US"/>
              <a:pPr/>
              <a:t>35</a:t>
            </a:fld>
            <a:endParaRPr lang="en-CA" alt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Explanation of code (4/5)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Program statement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 total_peas = number_of_pods * peas_per_pod;</a:t>
            </a:r>
            <a:br>
              <a:rPr lang="en-US" altLang="en-US"/>
            </a:b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Performs a computation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‘*’ is used for multiplication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‘=‘ causes total_peas to get a new value based on</a:t>
            </a:r>
            <a:br>
              <a:rPr lang="en-US" altLang="en-US"/>
            </a:br>
            <a:r>
              <a:rPr lang="en-US" altLang="en-US"/>
              <a:t>the calculation shown on the right of the equal sign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1DDA092-5A52-415E-B446-72EB28862A44}" type="slidenum">
              <a:rPr lang="en-US" altLang="en-US"/>
              <a:pPr/>
              <a:t>36</a:t>
            </a:fld>
            <a:endParaRPr lang="en-CA" alt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Explanation of code (5/5)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Program statement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 cout &lt;&lt; number_of_pods;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  <a:p>
            <a:pPr lvl="1"/>
            <a:r>
              <a:rPr lang="en-US" altLang="en-US"/>
              <a:t>Sends the </a:t>
            </a:r>
            <a:r>
              <a:rPr lang="en-US" altLang="en-US" u="sng"/>
              <a:t>value</a:t>
            </a:r>
            <a:r>
              <a:rPr lang="en-US" altLang="en-US"/>
              <a:t> of variable number_of_pods to </a:t>
            </a:r>
            <a:br>
              <a:rPr lang="en-US" altLang="en-US"/>
            </a:br>
            <a:r>
              <a:rPr lang="en-US" altLang="en-US"/>
              <a:t>the monitor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5BDC752-F13C-4C43-844F-F0E59D2422D2}" type="slidenum">
              <a:rPr lang="en-US" altLang="en-US"/>
              <a:pPr/>
              <a:t>37</a:t>
            </a:fld>
            <a:endParaRPr lang="en-CA" alt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Layout (1/3)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Compiler accepts almost any pattern of line</a:t>
            </a:r>
            <a:br>
              <a:rPr lang="en-US" altLang="en-US"/>
            </a:br>
            <a:r>
              <a:rPr lang="en-US" altLang="en-US"/>
              <a:t>breaks and indentation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Programmers format programs so they </a:t>
            </a:r>
            <a:br>
              <a:rPr lang="en-US" altLang="en-US"/>
            </a:br>
            <a:r>
              <a:rPr lang="en-US" altLang="en-US"/>
              <a:t>are easy to read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Place opening brace ‘{‘ and closing brace ‘}’</a:t>
            </a:r>
            <a:br>
              <a:rPr lang="en-US" altLang="en-US"/>
            </a:br>
            <a:r>
              <a:rPr lang="en-US" altLang="en-US"/>
              <a:t> on a line by themselves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Indent statements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 only one statement per line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3A1CB87-D63E-4AF7-BBAD-3E9C1133AD31}" type="slidenum">
              <a:rPr lang="en-US" altLang="en-US"/>
              <a:pPr/>
              <a:t>38</a:t>
            </a:fld>
            <a:endParaRPr lang="en-CA" alt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Layout (2/3)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Variables are declared before they are used</a:t>
            </a:r>
          </a:p>
          <a:p>
            <a:pPr lvl="1"/>
            <a:r>
              <a:rPr lang="en-US" altLang="en-US" sz="2400"/>
              <a:t>Typically variables are declared at the beginning of </a:t>
            </a:r>
            <a:br>
              <a:rPr lang="en-US" altLang="en-US" sz="2400"/>
            </a:br>
            <a:r>
              <a:rPr lang="en-US" altLang="en-US" sz="2400"/>
              <a:t>the program</a:t>
            </a:r>
          </a:p>
          <a:p>
            <a:pPr lvl="1"/>
            <a:r>
              <a:rPr lang="en-US" altLang="en-US" sz="2400"/>
              <a:t>Statements (not always lines) end with a semi-colon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400"/>
          </a:p>
          <a:p>
            <a:r>
              <a:rPr lang="en-US" altLang="en-US" sz="2800"/>
              <a:t>Include Directives</a:t>
            </a:r>
            <a:br>
              <a:rPr lang="en-US" altLang="en-US" sz="2800"/>
            </a:br>
            <a:r>
              <a:rPr lang="en-US" altLang="en-US" sz="2800"/>
              <a:t> 		      #include &lt;iostream&gt;</a:t>
            </a:r>
          </a:p>
          <a:p>
            <a:pPr lvl="1"/>
            <a:r>
              <a:rPr lang="en-US" altLang="en-US" sz="2400"/>
              <a:t>Tells compiler where to find information about items </a:t>
            </a:r>
            <a:br>
              <a:rPr lang="en-US" altLang="en-US" sz="2400"/>
            </a:br>
            <a:r>
              <a:rPr lang="en-US" altLang="en-US" sz="2400"/>
              <a:t>used in the program</a:t>
            </a:r>
          </a:p>
          <a:p>
            <a:pPr lvl="1"/>
            <a:r>
              <a:rPr lang="en-US" altLang="en-US" sz="2400"/>
              <a:t>iostream is a library containing definitions of cin and cout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7354AB9-8455-445E-BE29-888328F2AA7F}" type="slidenum">
              <a:rPr lang="en-US" altLang="en-US"/>
              <a:pPr/>
              <a:t>39</a:t>
            </a:fld>
            <a:endParaRPr lang="en-CA" alt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Layout (3/3)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48675" cy="49911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/>
              <a:t>                            using namespace std;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Tells the compiler to use names in iostream in</a:t>
            </a:r>
            <a:br>
              <a:rPr lang="en-US" altLang="en-US" sz="2800"/>
            </a:br>
            <a:r>
              <a:rPr lang="en-US" altLang="en-US" sz="2800"/>
              <a:t>a “standard” way</a:t>
            </a:r>
            <a:br>
              <a:rPr lang="en-US" altLang="en-US" sz="2800"/>
            </a:br>
            <a:r>
              <a:rPr lang="en-US" altLang="en-US" sz="2800"/>
              <a:t>                  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 To begin the main function of the program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                                       </a:t>
            </a:r>
            <a:r>
              <a:rPr lang="en-US" altLang="en-US" sz="2800" b="1"/>
              <a:t>int main()</a:t>
            </a:r>
            <a:br>
              <a:rPr lang="en-US" altLang="en-US" sz="2800" b="1"/>
            </a:br>
            <a:r>
              <a:rPr lang="en-US" altLang="en-US" sz="2800" b="1"/>
              <a:t>                                                {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To end the main function</a:t>
            </a:r>
            <a:br>
              <a:rPr lang="en-US" altLang="en-US" sz="2800"/>
            </a:br>
            <a:r>
              <a:rPr lang="en-US" altLang="en-US" sz="2800"/>
              <a:t>                                                      </a:t>
            </a:r>
            <a:r>
              <a:rPr lang="en-US" altLang="en-US" sz="2800" b="1"/>
              <a:t>return 0;</a:t>
            </a:r>
            <a:br>
              <a:rPr lang="en-US" altLang="en-US" sz="2800" b="1"/>
            </a:br>
            <a:r>
              <a:rPr lang="en-US" altLang="en-US" sz="2800" b="1"/>
              <a:t>                                                   }</a:t>
            </a:r>
            <a:endParaRPr lang="en-US" altLang="en-US" sz="2800"/>
          </a:p>
          <a:p>
            <a:pPr lvl="1">
              <a:lnSpc>
                <a:spcPct val="90000"/>
              </a:lnSpc>
            </a:pPr>
            <a:r>
              <a:rPr lang="en-US" altLang="en-US" sz="2400"/>
              <a:t>Main function ends with a return statement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ECC4E9A-593A-456B-9925-BACD222834E4}" type="slidenum">
              <a:rPr lang="en-US" altLang="en-US"/>
              <a:pPr/>
              <a:t>4</a:t>
            </a:fld>
            <a:endParaRPr lang="en-CA" alt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cs typeface="Times New Roman" panose="02020603050405020304" pitchFamily="18" charset="0"/>
              </a:rPr>
              <a:t>Computer Systems</a:t>
            </a: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 computer </a:t>
            </a:r>
            <a:r>
              <a:rPr lang="en-US" altLang="en-US" b="1">
                <a:solidFill>
                  <a:schemeClr val="tx2"/>
                </a:solidFill>
              </a:rPr>
              <a:t>program</a:t>
            </a:r>
            <a:r>
              <a:rPr lang="en-US" altLang="en-US"/>
              <a:t> is…</a:t>
            </a:r>
          </a:p>
          <a:p>
            <a:pPr lvl="1"/>
            <a:r>
              <a:rPr lang="en-US" altLang="en-US"/>
              <a:t>A set of instructions for a computer to follow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Computer </a:t>
            </a:r>
            <a:r>
              <a:rPr lang="en-US" altLang="en-US" b="1">
                <a:solidFill>
                  <a:schemeClr val="tx2"/>
                </a:solidFill>
              </a:rPr>
              <a:t>software </a:t>
            </a:r>
            <a:r>
              <a:rPr lang="en-US" altLang="en-US"/>
              <a:t>is …</a:t>
            </a:r>
            <a:endParaRPr lang="en-US" altLang="en-US">
              <a:solidFill>
                <a:schemeClr val="tx2"/>
              </a:solidFill>
            </a:endParaRPr>
          </a:p>
          <a:p>
            <a:pPr lvl="1"/>
            <a:r>
              <a:rPr lang="en-US" altLang="en-US"/>
              <a:t>The collection of programs used by a computer</a:t>
            </a:r>
          </a:p>
          <a:p>
            <a:pPr lvl="2"/>
            <a:r>
              <a:rPr lang="en-US" altLang="en-US"/>
              <a:t>Includes:</a:t>
            </a:r>
          </a:p>
          <a:p>
            <a:pPr lvl="4"/>
            <a:r>
              <a:rPr lang="en-US" altLang="en-US"/>
              <a:t>Editors</a:t>
            </a:r>
          </a:p>
          <a:p>
            <a:pPr lvl="4"/>
            <a:r>
              <a:rPr lang="en-US" altLang="en-US"/>
              <a:t>Translators</a:t>
            </a:r>
          </a:p>
          <a:p>
            <a:pPr lvl="4"/>
            <a:r>
              <a:rPr lang="en-US" altLang="en-US"/>
              <a:t>System Managers</a:t>
            </a:r>
          </a:p>
        </p:txBody>
      </p:sp>
      <p:sp>
        <p:nvSpPr>
          <p:cNvPr id="484356" name="Text Box 4"/>
          <p:cNvSpPr txBox="1">
            <a:spLocks noChangeArrowheads="1"/>
          </p:cNvSpPr>
          <p:nvPr/>
        </p:nvSpPr>
        <p:spPr bwMode="auto">
          <a:xfrm>
            <a:off x="8310563" y="153988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BE1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1.1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7579505-7639-4A5F-BECB-47CCE7B2D639}" type="slidenum">
              <a:rPr lang="en-US" altLang="en-US"/>
              <a:pPr/>
              <a:t>40</a:t>
            </a:fld>
            <a:endParaRPr lang="en-CA" alt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Running a C++ Program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C++ source code is written with a text </a:t>
            </a:r>
            <a:br>
              <a:rPr lang="en-US" altLang="en-US" sz="3600"/>
            </a:br>
            <a:r>
              <a:rPr lang="en-US" altLang="en-US" sz="3600"/>
              <a:t>editor</a:t>
            </a:r>
            <a:br>
              <a:rPr lang="en-US" altLang="en-US" sz="3600"/>
            </a:br>
            <a:endParaRPr lang="en-US" altLang="en-US" sz="3600"/>
          </a:p>
          <a:p>
            <a:pPr>
              <a:lnSpc>
                <a:spcPct val="90000"/>
              </a:lnSpc>
            </a:pPr>
            <a:r>
              <a:rPr lang="en-US" altLang="en-US" sz="3600"/>
              <a:t>The compiler on your system converts </a:t>
            </a:r>
            <a:br>
              <a:rPr lang="en-US" altLang="en-US" sz="3600"/>
            </a:br>
            <a:r>
              <a:rPr lang="en-US" altLang="en-US" sz="3600"/>
              <a:t>source code to object code.</a:t>
            </a:r>
            <a:br>
              <a:rPr lang="en-US" altLang="en-US" sz="3600"/>
            </a:br>
            <a:endParaRPr lang="en-US" altLang="en-US" sz="3600"/>
          </a:p>
          <a:p>
            <a:pPr>
              <a:lnSpc>
                <a:spcPct val="90000"/>
              </a:lnSpc>
            </a:pPr>
            <a:r>
              <a:rPr lang="en-US" altLang="en-US" sz="3600"/>
              <a:t>The linker combines all the object code</a:t>
            </a:r>
            <a:br>
              <a:rPr lang="en-US" altLang="en-US" sz="3600"/>
            </a:br>
            <a:r>
              <a:rPr lang="en-US" altLang="en-US" sz="3600"/>
              <a:t>into an executable program.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E65420D-EB7C-4CC8-AFF1-29B51A000148}" type="slidenum">
              <a:rPr lang="en-US" altLang="en-US"/>
              <a:pPr/>
              <a:t>41</a:t>
            </a:fld>
            <a:endParaRPr lang="en-CA" alt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/>
              <a:t>Run a Program 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Obtain code in Display 1.10</a:t>
            </a:r>
          </a:p>
          <a:p>
            <a:r>
              <a:rPr lang="en-US" altLang="en-US"/>
              <a:t>Compile the code</a:t>
            </a:r>
          </a:p>
          <a:p>
            <a:r>
              <a:rPr lang="en-US" altLang="en-US"/>
              <a:t>Fix any errors the compiler indicates and </a:t>
            </a:r>
            <a:br>
              <a:rPr lang="en-US" altLang="en-US"/>
            </a:br>
            <a:r>
              <a:rPr lang="en-US" altLang="en-US"/>
              <a:t>re-compile the code</a:t>
            </a:r>
          </a:p>
          <a:p>
            <a:r>
              <a:rPr lang="en-US" altLang="en-US"/>
              <a:t>Run the program  </a:t>
            </a:r>
          </a:p>
          <a:p>
            <a:r>
              <a:rPr lang="en-US" altLang="en-US"/>
              <a:t>Now you know how to run a program on </a:t>
            </a:r>
            <a:br>
              <a:rPr lang="en-US" altLang="en-US"/>
            </a:br>
            <a:r>
              <a:rPr lang="en-US" altLang="en-US"/>
              <a:t>your system</a:t>
            </a:r>
          </a:p>
        </p:txBody>
      </p:sp>
      <p:sp>
        <p:nvSpPr>
          <p:cNvPr id="57651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824538" y="1589088"/>
            <a:ext cx="2252662" cy="528637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Display 1.10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F0EF34E-D28C-49D9-BD69-9EEA95DE79D0}" type="slidenum">
              <a:rPr lang="en-US" altLang="en-US"/>
              <a:pPr/>
              <a:t>42</a:t>
            </a:fld>
            <a:endParaRPr lang="en-CA" altLang="en-US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Section 1.3 Conclusion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Can you…</a:t>
            </a:r>
            <a:br>
              <a:rPr lang="en-US" altLang="en-US" sz="2800"/>
            </a:br>
            <a:endParaRPr lang="en-US" altLang="en-US" sz="2800"/>
          </a:p>
          <a:p>
            <a:pPr lvl="1"/>
            <a:r>
              <a:rPr lang="en-US" altLang="en-US" sz="2400"/>
              <a:t>Describe the output of this line?</a:t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>cout &lt;&lt; “C++ is easy to understand.”;</a:t>
            </a:r>
            <a:br>
              <a:rPr lang="en-US" altLang="en-US" sz="2400"/>
            </a:br>
            <a:endParaRPr lang="en-US" altLang="en-US" sz="2400"/>
          </a:p>
          <a:p>
            <a:pPr lvl="1"/>
            <a:r>
              <a:rPr lang="en-US" altLang="en-US" sz="2400"/>
              <a:t>Explain what this line does?</a:t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>cin &gt;&gt; peas_per_pod;</a:t>
            </a:r>
            <a:br>
              <a:rPr lang="en-US" altLang="en-US" sz="2400"/>
            </a:br>
            <a:endParaRPr lang="en-US" altLang="en-US" sz="2400"/>
          </a:p>
          <a:p>
            <a:pPr lvl="1"/>
            <a:r>
              <a:rPr lang="en-US" altLang="en-US" sz="2400"/>
              <a:t>Explain this?    #include &lt;iostream&gt;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F8DB01-4F1B-4B4D-A14B-9899C5BC35EF}" type="slidenum">
              <a:rPr lang="en-US" altLang="en-US"/>
              <a:pPr/>
              <a:t>43</a:t>
            </a:fld>
            <a:endParaRPr lang="en-CA" alt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 and Debugging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Bug</a:t>
            </a:r>
          </a:p>
          <a:p>
            <a:pPr lvl="1"/>
            <a:r>
              <a:rPr lang="en-US" altLang="en-US"/>
              <a:t>A mistake in a program</a:t>
            </a:r>
          </a:p>
          <a:p>
            <a:r>
              <a:rPr lang="en-US" altLang="en-US"/>
              <a:t>Debugging</a:t>
            </a:r>
          </a:p>
          <a:p>
            <a:pPr lvl="1"/>
            <a:r>
              <a:rPr lang="en-US" altLang="en-US"/>
              <a:t>Eliminating mistakes in programs</a:t>
            </a:r>
          </a:p>
          <a:p>
            <a:pPr lvl="1"/>
            <a:r>
              <a:rPr lang="en-US" altLang="en-US"/>
              <a:t>Term used when a moth caused a failed relay</a:t>
            </a:r>
            <a:br>
              <a:rPr lang="en-US" altLang="en-US"/>
            </a:br>
            <a:r>
              <a:rPr lang="en-US" altLang="en-US"/>
              <a:t>on the Harvard Mark 1 computer.  Grace Hopper </a:t>
            </a:r>
            <a:br>
              <a:rPr lang="en-US" altLang="en-US"/>
            </a:br>
            <a:r>
              <a:rPr lang="en-US" altLang="en-US"/>
              <a:t>and other programmers taped the moth in logbook </a:t>
            </a:r>
            <a:br>
              <a:rPr lang="en-US" altLang="en-US"/>
            </a:br>
            <a:r>
              <a:rPr lang="en-US" altLang="en-US"/>
              <a:t>stating:  </a:t>
            </a:r>
            <a:br>
              <a:rPr lang="en-US" altLang="en-US"/>
            </a:br>
            <a:r>
              <a:rPr lang="en-US" altLang="en-US"/>
              <a:t>        “First actual case of a bug being found.”</a:t>
            </a:r>
          </a:p>
        </p:txBody>
      </p:sp>
      <p:sp>
        <p:nvSpPr>
          <p:cNvPr id="581636" name="Text Box 4"/>
          <p:cNvSpPr txBox="1">
            <a:spLocks noChangeArrowheads="1"/>
          </p:cNvSpPr>
          <p:nvPr/>
        </p:nvSpPr>
        <p:spPr bwMode="auto">
          <a:xfrm>
            <a:off x="8234363" y="0"/>
            <a:ext cx="67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BE1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1.4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72C5FA5-4B84-47A0-9E68-91523A70A380}" type="slidenum">
              <a:rPr lang="en-US" altLang="en-US"/>
              <a:pPr/>
              <a:t>44</a:t>
            </a:fld>
            <a:endParaRPr lang="en-CA" altLang="en-US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Errors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Syntax errors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Violation of the grammar rules of the language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Discovered by the compiler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Error messages may not always show correct location of </a:t>
            </a:r>
            <a:br>
              <a:rPr lang="en-US" altLang="en-US" sz="2000"/>
            </a:br>
            <a:r>
              <a:rPr lang="en-US" altLang="en-US" sz="2000"/>
              <a:t>errors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Run-time errors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Error conditions detected by the computer at run-time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Logic errors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Errors in the program’s algorithm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Most difficult to diagnose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Computer does not recognize an error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7B4E9E73-82F5-48B7-8FE1-67F6D1AA88E3}" type="slidenum">
              <a:rPr lang="en-US" altLang="en-US"/>
              <a:pPr/>
              <a:t>45</a:t>
            </a:fld>
            <a:endParaRPr lang="en-CA" alt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Section 1-4 Conclusion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Can you…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Describe the three kinds of program errors?</a:t>
            </a:r>
            <a:br>
              <a:rPr lang="en-US" altLang="en-US"/>
            </a:b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Tell what kind of errors the compiler catches?</a:t>
            </a:r>
            <a:br>
              <a:rPr lang="en-US" altLang="en-US"/>
            </a:b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What kind of error is produced if you forget  a </a:t>
            </a:r>
            <a:br>
              <a:rPr lang="en-US" altLang="en-US"/>
            </a:br>
            <a:r>
              <a:rPr lang="en-US" altLang="en-US"/>
              <a:t>punctuation symbol such as a semi-colon?</a:t>
            </a:r>
            <a:br>
              <a:rPr lang="en-US" altLang="en-US"/>
            </a:b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Tell what type of error is produced when a program </a:t>
            </a:r>
            <a:br>
              <a:rPr lang="en-US" altLang="en-US"/>
            </a:br>
            <a:r>
              <a:rPr lang="en-US" altLang="en-US"/>
              <a:t>runs but produces incorrect results?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EF73AEB-53AA-4218-B38C-48D3CDBF3EC0}" type="slidenum">
              <a:rPr lang="en-US" altLang="en-US"/>
              <a:pPr/>
              <a:t>46</a:t>
            </a:fld>
            <a:endParaRPr lang="en-CA" alt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 Chapter 1 -- End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</p:spPr>
        <p:txBody>
          <a:bodyPr/>
          <a:lstStyle/>
          <a:p>
            <a:pPr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6404" name="AutoShape 4"/>
          <p:cNvSpPr>
            <a:spLocks noChangeArrowheads="1"/>
          </p:cNvSpPr>
          <p:nvPr/>
        </p:nvSpPr>
        <p:spPr bwMode="auto">
          <a:xfrm>
            <a:off x="3422650" y="2768600"/>
            <a:ext cx="2298700" cy="2209800"/>
          </a:xfrm>
          <a:prstGeom prst="octagon">
            <a:avLst>
              <a:gd name="adj" fmla="val 29287"/>
            </a:avLst>
          </a:prstGeom>
          <a:solidFill>
            <a:schemeClr val="hlink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5" name="AutoShape 5"/>
          <p:cNvSpPr>
            <a:spLocks noChangeArrowheads="1"/>
          </p:cNvSpPr>
          <p:nvPr/>
        </p:nvSpPr>
        <p:spPr bwMode="auto">
          <a:xfrm>
            <a:off x="4108450" y="3429000"/>
            <a:ext cx="927100" cy="889000"/>
          </a:xfrm>
          <a:prstGeom prst="smileyFace">
            <a:avLst>
              <a:gd name="adj" fmla="val 4653"/>
            </a:avLst>
          </a:prstGeom>
          <a:solidFill>
            <a:srgbClr val="F8BE1A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F097398-CEA6-4001-B752-9651EBCFF15A}" type="slidenum">
              <a:rPr lang="en-US" altLang="en-US"/>
              <a:pPr/>
              <a:t>47</a:t>
            </a:fld>
            <a:endParaRPr lang="en-CA" alt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Display 1.1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278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194300" y="717550"/>
            <a:ext cx="1270000" cy="584200"/>
          </a:xfrm>
          <a:prstGeom prst="leftArrow">
            <a:avLst>
              <a:gd name="adj1" fmla="val 63046"/>
              <a:gd name="adj2" fmla="val 43478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Back</a:t>
            </a:r>
          </a:p>
        </p:txBody>
      </p:sp>
      <p:sp>
        <p:nvSpPr>
          <p:cNvPr id="50279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88200" y="685800"/>
            <a:ext cx="1066800" cy="635000"/>
          </a:xfrm>
          <a:prstGeom prst="rightArrow">
            <a:avLst>
              <a:gd name="adj1" fmla="val 57843"/>
              <a:gd name="adj2" fmla="val 43999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Next</a:t>
            </a:r>
          </a:p>
        </p:txBody>
      </p:sp>
      <p:pic>
        <p:nvPicPr>
          <p:cNvPr id="502794" name="Picture 10" descr="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1663700"/>
            <a:ext cx="4198937" cy="497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C05CD70-DD98-471C-B0A3-56E9214CFA30}" type="slidenum">
              <a:rPr lang="en-US" altLang="en-US"/>
              <a:pPr/>
              <a:t>48</a:t>
            </a:fld>
            <a:endParaRPr lang="en-CA" alt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Display 1.2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381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715000" y="717550"/>
            <a:ext cx="1270000" cy="584200"/>
          </a:xfrm>
          <a:prstGeom prst="leftArrow">
            <a:avLst>
              <a:gd name="adj1" fmla="val 63046"/>
              <a:gd name="adj2" fmla="val 43478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Back</a:t>
            </a:r>
          </a:p>
        </p:txBody>
      </p:sp>
      <p:sp>
        <p:nvSpPr>
          <p:cNvPr id="503813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88200" y="685800"/>
            <a:ext cx="1066800" cy="635000"/>
          </a:xfrm>
          <a:prstGeom prst="rightArrow">
            <a:avLst>
              <a:gd name="adj1" fmla="val 57843"/>
              <a:gd name="adj2" fmla="val 43999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Next</a:t>
            </a:r>
          </a:p>
        </p:txBody>
      </p:sp>
      <p:pic>
        <p:nvPicPr>
          <p:cNvPr id="503814" name="Picture 6" descr="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1600200"/>
            <a:ext cx="5916613" cy="493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AB86292-6E9A-4007-BA5F-63CE62ECC184}" type="slidenum">
              <a:rPr lang="en-US" altLang="en-US"/>
              <a:pPr/>
              <a:t>49</a:t>
            </a:fld>
            <a:endParaRPr lang="en-CA" alt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Display 1.3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1507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613400" y="717550"/>
            <a:ext cx="1270000" cy="584200"/>
          </a:xfrm>
          <a:prstGeom prst="leftArrow">
            <a:avLst>
              <a:gd name="adj1" fmla="val 63046"/>
              <a:gd name="adj2" fmla="val 43478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Back</a:t>
            </a:r>
          </a:p>
        </p:txBody>
      </p:sp>
      <p:sp>
        <p:nvSpPr>
          <p:cNvPr id="51507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88200" y="685800"/>
            <a:ext cx="1066800" cy="635000"/>
          </a:xfrm>
          <a:prstGeom prst="rightArrow">
            <a:avLst>
              <a:gd name="adj1" fmla="val 57843"/>
              <a:gd name="adj2" fmla="val 43999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Next</a:t>
            </a:r>
          </a:p>
        </p:txBody>
      </p:sp>
      <p:pic>
        <p:nvPicPr>
          <p:cNvPr id="515078" name="Picture 6" descr="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63" y="1682750"/>
            <a:ext cx="6110287" cy="479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6F22CBC-E31B-4CD5-8FE2-FCF167F1A87C}" type="slidenum">
              <a:rPr lang="en-US" altLang="en-US"/>
              <a:pPr/>
              <a:t>5</a:t>
            </a:fld>
            <a:endParaRPr lang="en-CA" alt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2"/>
                </a:solidFill>
                <a:cs typeface="Times New Roman" panose="02020603050405020304" pitchFamily="18" charset="0"/>
              </a:rPr>
              <a:t>Hardware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Three main classes of computers</a:t>
            </a:r>
            <a:br>
              <a:rPr lang="en-US" altLang="en-US" sz="2800"/>
            </a:br>
            <a:endParaRPr lang="en-US" altLang="en-US" sz="2800"/>
          </a:p>
          <a:p>
            <a:pPr lvl="1">
              <a:lnSpc>
                <a:spcPct val="90000"/>
              </a:lnSpc>
            </a:pPr>
            <a:r>
              <a:rPr lang="en-US" altLang="en-US" sz="2400"/>
              <a:t>PCs  (Personal Computer)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Relatively small used by one person at a time</a:t>
            </a:r>
            <a:br>
              <a:rPr lang="en-US" altLang="en-US" sz="2000"/>
            </a:b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400"/>
              <a:t>Workstation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Larger and more powerful than a PC</a:t>
            </a:r>
            <a:br>
              <a:rPr lang="en-US" altLang="en-US" sz="2000"/>
            </a:b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400"/>
              <a:t>Mainframe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Still larger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Requires support staff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Shared by multiple users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7909809E-879D-4FA7-9808-A8D78E00B9C0}" type="slidenum">
              <a:rPr lang="en-US" altLang="en-US"/>
              <a:pPr/>
              <a:t>50</a:t>
            </a:fld>
            <a:endParaRPr lang="en-CA" alt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Display 1.4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2224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35600" y="704850"/>
            <a:ext cx="1270000" cy="584200"/>
          </a:xfrm>
          <a:prstGeom prst="leftArrow">
            <a:avLst>
              <a:gd name="adj1" fmla="val 63046"/>
              <a:gd name="adj2" fmla="val 43478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Back</a:t>
            </a:r>
          </a:p>
        </p:txBody>
      </p:sp>
      <p:sp>
        <p:nvSpPr>
          <p:cNvPr id="52224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88200" y="685800"/>
            <a:ext cx="1066800" cy="635000"/>
          </a:xfrm>
          <a:prstGeom prst="rightArrow">
            <a:avLst>
              <a:gd name="adj1" fmla="val 57843"/>
              <a:gd name="adj2" fmla="val 43999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Next</a:t>
            </a:r>
          </a:p>
        </p:txBody>
      </p:sp>
      <p:pic>
        <p:nvPicPr>
          <p:cNvPr id="522246" name="Picture 6" descr="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413" y="1628775"/>
            <a:ext cx="5083175" cy="502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79E531C-CB70-42B4-9E42-98238F2DFD53}" type="slidenum">
              <a:rPr lang="en-US" altLang="en-US"/>
              <a:pPr/>
              <a:t>51</a:t>
            </a:fld>
            <a:endParaRPr lang="en-CA" alt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Display 1.5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2838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35600" y="704850"/>
            <a:ext cx="1270000" cy="584200"/>
          </a:xfrm>
          <a:prstGeom prst="leftArrow">
            <a:avLst>
              <a:gd name="adj1" fmla="val 63046"/>
              <a:gd name="adj2" fmla="val 43478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Back</a:t>
            </a:r>
          </a:p>
        </p:txBody>
      </p:sp>
      <p:sp>
        <p:nvSpPr>
          <p:cNvPr id="52839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88200" y="685800"/>
            <a:ext cx="1066800" cy="635000"/>
          </a:xfrm>
          <a:prstGeom prst="rightArrow">
            <a:avLst>
              <a:gd name="adj1" fmla="val 57843"/>
              <a:gd name="adj2" fmla="val 43999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Next</a:t>
            </a:r>
          </a:p>
        </p:txBody>
      </p:sp>
      <p:pic>
        <p:nvPicPr>
          <p:cNvPr id="528392" name="Picture 8" descr="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1616075"/>
            <a:ext cx="3705225" cy="513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30D48C5-4551-499E-8D08-5804425ED5F0}" type="slidenum">
              <a:rPr lang="en-US" altLang="en-US"/>
              <a:pPr/>
              <a:t>52</a:t>
            </a:fld>
            <a:endParaRPr lang="en-CA" alt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Display 1.6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483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35600" y="704850"/>
            <a:ext cx="1270000" cy="584200"/>
          </a:xfrm>
          <a:prstGeom prst="leftArrow">
            <a:avLst>
              <a:gd name="adj1" fmla="val 63046"/>
              <a:gd name="adj2" fmla="val 43478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Back</a:t>
            </a:r>
          </a:p>
        </p:txBody>
      </p:sp>
      <p:sp>
        <p:nvSpPr>
          <p:cNvPr id="50483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88200" y="685800"/>
            <a:ext cx="1066800" cy="635000"/>
          </a:xfrm>
          <a:prstGeom prst="rightArrow">
            <a:avLst>
              <a:gd name="adj1" fmla="val 57843"/>
              <a:gd name="adj2" fmla="val 43999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Next</a:t>
            </a:r>
          </a:p>
        </p:txBody>
      </p:sp>
      <p:pic>
        <p:nvPicPr>
          <p:cNvPr id="504838" name="Picture 6" descr="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1747838"/>
            <a:ext cx="8394700" cy="465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7786B542-4B2D-4F60-B1D9-075CF850E450}" type="slidenum">
              <a:rPr lang="en-US" altLang="en-US"/>
              <a:pPr/>
              <a:t>53</a:t>
            </a:fld>
            <a:endParaRPr lang="en-CA" alt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Display 1.7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4170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35600" y="704850"/>
            <a:ext cx="1270000" cy="584200"/>
          </a:xfrm>
          <a:prstGeom prst="leftArrow">
            <a:avLst>
              <a:gd name="adj1" fmla="val 63046"/>
              <a:gd name="adj2" fmla="val 43478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Back</a:t>
            </a:r>
          </a:p>
        </p:txBody>
      </p:sp>
      <p:sp>
        <p:nvSpPr>
          <p:cNvPr id="54170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88200" y="685800"/>
            <a:ext cx="1066800" cy="635000"/>
          </a:xfrm>
          <a:prstGeom prst="rightArrow">
            <a:avLst>
              <a:gd name="adj1" fmla="val 57843"/>
              <a:gd name="adj2" fmla="val 43999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Next</a:t>
            </a:r>
          </a:p>
        </p:txBody>
      </p:sp>
      <p:pic>
        <p:nvPicPr>
          <p:cNvPr id="541702" name="Picture 6" descr="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609725"/>
            <a:ext cx="5499100" cy="495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A90A2F9-8108-47C9-8232-D05F5006E410}" type="slidenum">
              <a:rPr lang="en-US" altLang="en-US"/>
              <a:pPr/>
              <a:t>54</a:t>
            </a:fld>
            <a:endParaRPr lang="en-CA" alt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Display 1.8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5603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88200" y="685800"/>
            <a:ext cx="1066800" cy="635000"/>
          </a:xfrm>
          <a:prstGeom prst="rightArrow">
            <a:avLst>
              <a:gd name="adj1" fmla="val 57843"/>
              <a:gd name="adj2" fmla="val 43999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Next</a:t>
            </a:r>
          </a:p>
        </p:txBody>
      </p:sp>
      <p:sp>
        <p:nvSpPr>
          <p:cNvPr id="55603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35600" y="704850"/>
            <a:ext cx="1270000" cy="584200"/>
          </a:xfrm>
          <a:prstGeom prst="leftArrow">
            <a:avLst>
              <a:gd name="adj1" fmla="val 63046"/>
              <a:gd name="adj2" fmla="val 43478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Back</a:t>
            </a:r>
          </a:p>
        </p:txBody>
      </p:sp>
      <p:pic>
        <p:nvPicPr>
          <p:cNvPr id="556038" name="Picture 6" descr="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638300"/>
            <a:ext cx="3094037" cy="502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501EC40-54AE-44B6-835A-3560AF1C1362}" type="slidenum">
              <a:rPr lang="en-US" altLang="en-US"/>
              <a:pPr/>
              <a:t>55</a:t>
            </a:fld>
            <a:endParaRPr lang="en-CA" alt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Display 1.9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3350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35600" y="704850"/>
            <a:ext cx="1270000" cy="584200"/>
          </a:xfrm>
          <a:prstGeom prst="leftArrow">
            <a:avLst>
              <a:gd name="adj1" fmla="val 63046"/>
              <a:gd name="adj2" fmla="val 43478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Back</a:t>
            </a:r>
          </a:p>
        </p:txBody>
      </p:sp>
      <p:sp>
        <p:nvSpPr>
          <p:cNvPr id="53350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88200" y="685800"/>
            <a:ext cx="1066800" cy="635000"/>
          </a:xfrm>
          <a:prstGeom prst="rightArrow">
            <a:avLst>
              <a:gd name="adj1" fmla="val 57843"/>
              <a:gd name="adj2" fmla="val 43999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Next</a:t>
            </a:r>
          </a:p>
        </p:txBody>
      </p:sp>
      <p:pic>
        <p:nvPicPr>
          <p:cNvPr id="533510" name="Picture 6" descr="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13" y="1624013"/>
            <a:ext cx="3938587" cy="492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FB5E343-51CA-44ED-953D-7027AF330E80}" type="slidenum">
              <a:rPr lang="en-US" altLang="en-US"/>
              <a:pPr/>
              <a:t>56</a:t>
            </a:fld>
            <a:endParaRPr lang="en-CA" altLang="en-US"/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Display 1.10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7446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88200" y="685800"/>
            <a:ext cx="1066800" cy="635000"/>
          </a:xfrm>
          <a:prstGeom prst="rightArrow">
            <a:avLst>
              <a:gd name="adj1" fmla="val 57843"/>
              <a:gd name="adj2" fmla="val 43999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Next</a:t>
            </a:r>
          </a:p>
        </p:txBody>
      </p:sp>
      <p:sp>
        <p:nvSpPr>
          <p:cNvPr id="57446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78500" y="704850"/>
            <a:ext cx="1270000" cy="584200"/>
          </a:xfrm>
          <a:prstGeom prst="leftArrow">
            <a:avLst>
              <a:gd name="adj1" fmla="val 63046"/>
              <a:gd name="adj2" fmla="val 43478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Back</a:t>
            </a:r>
          </a:p>
        </p:txBody>
      </p:sp>
      <p:pic>
        <p:nvPicPr>
          <p:cNvPr id="574470" name="Picture 6" descr="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965325"/>
            <a:ext cx="8512175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B4CFF99-60B8-408B-83CE-31A87359C2AD}" type="slidenum">
              <a:rPr lang="en-US" altLang="en-US"/>
              <a:pPr/>
              <a:t>6</a:t>
            </a:fld>
            <a:endParaRPr lang="en-CA" alt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2"/>
                </a:solidFill>
                <a:cs typeface="Times New Roman" panose="02020603050405020304" pitchFamily="18" charset="0"/>
              </a:rPr>
              <a:t>Networks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A nu</a:t>
            </a:r>
            <a:r>
              <a:rPr lang="en-US" altLang="en-US"/>
              <a:t>mber of computers connected to </a:t>
            </a:r>
            <a:br>
              <a:rPr lang="en-US" altLang="en-US"/>
            </a:br>
            <a:r>
              <a:rPr lang="en-US" altLang="en-US"/>
              <a:t>share resources</a:t>
            </a:r>
          </a:p>
          <a:p>
            <a:pPr lvl="1"/>
            <a:r>
              <a:rPr lang="en-US" altLang="en-US"/>
              <a:t>Share printers and other devices</a:t>
            </a:r>
          </a:p>
          <a:p>
            <a:pPr lvl="1"/>
            <a:r>
              <a:rPr lang="en-US" altLang="en-US"/>
              <a:t>Share information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785F7E3-A019-4DBC-BC9E-28EE203851F8}" type="slidenum">
              <a:rPr lang="en-US" altLang="en-US"/>
              <a:pPr/>
              <a:t>7</a:t>
            </a:fld>
            <a:endParaRPr lang="en-CA" alt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696200" cy="1295400"/>
          </a:xfrm>
        </p:spPr>
        <p:txBody>
          <a:bodyPr/>
          <a:lstStyle/>
          <a:p>
            <a:pPr algn="ctr"/>
            <a:r>
              <a:rPr lang="en-US" altLang="en-US"/>
              <a:t>Computer Organization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Five main components</a:t>
            </a:r>
          </a:p>
          <a:p>
            <a:pPr lvl="2"/>
            <a:r>
              <a:rPr lang="en-US" altLang="en-US"/>
              <a:t>Input devices</a:t>
            </a:r>
          </a:p>
          <a:p>
            <a:pPr lvl="3"/>
            <a:r>
              <a:rPr lang="en-US" altLang="en-US"/>
              <a:t>Allows communication to the computer</a:t>
            </a:r>
          </a:p>
          <a:p>
            <a:pPr lvl="2"/>
            <a:r>
              <a:rPr lang="en-US" altLang="en-US"/>
              <a:t>Output devices</a:t>
            </a:r>
          </a:p>
          <a:p>
            <a:pPr lvl="3"/>
            <a:r>
              <a:rPr lang="en-US" altLang="en-US"/>
              <a:t>Allows communication to the user</a:t>
            </a:r>
          </a:p>
          <a:p>
            <a:pPr lvl="2"/>
            <a:r>
              <a:rPr lang="en-US" altLang="en-US"/>
              <a:t>Processor (CPU)</a:t>
            </a:r>
          </a:p>
          <a:p>
            <a:pPr lvl="3"/>
            <a:endParaRPr lang="en-US" altLang="en-US"/>
          </a:p>
          <a:p>
            <a:pPr lvl="2"/>
            <a:r>
              <a:rPr lang="en-US" altLang="en-US"/>
              <a:t>Main memory</a:t>
            </a:r>
          </a:p>
          <a:p>
            <a:pPr lvl="3"/>
            <a:r>
              <a:rPr lang="en-US" altLang="en-US"/>
              <a:t>Memory locations containing the running program</a:t>
            </a:r>
          </a:p>
          <a:p>
            <a:pPr lvl="2"/>
            <a:r>
              <a:rPr lang="en-US" altLang="en-US"/>
              <a:t>Secondary memory</a:t>
            </a:r>
          </a:p>
          <a:p>
            <a:pPr lvl="3"/>
            <a:r>
              <a:rPr lang="en-US" altLang="en-US"/>
              <a:t>Permanent record of data often on a disk</a:t>
            </a:r>
          </a:p>
        </p:txBody>
      </p:sp>
      <p:sp>
        <p:nvSpPr>
          <p:cNvPr id="49050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905625" y="5576888"/>
            <a:ext cx="2054225" cy="528637"/>
          </a:xfrm>
          <a:prstGeom prst="rect">
            <a:avLst/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/>
              <a:t>Display 1.1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A29CDEF-579D-4C72-9965-319E096B1CC8}" type="slidenum">
              <a:rPr lang="en-US" altLang="en-US"/>
              <a:pPr/>
              <a:t>8</a:t>
            </a:fld>
            <a:endParaRPr lang="en-CA" alt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Computer Memory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Main Memory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Long list of memory locations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Each contains zeros and ones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Can change during program execution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Binary Digit or Bit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 digit that can only be zero or one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Byte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Each memory location has eight bits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Address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Number that identifies a memory location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2003 Pearson Education, Inc.</a:t>
            </a:r>
            <a:endParaRPr lang="en-CA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08A9A88-997C-4FDD-8D37-648A18672AB9}" type="slidenum">
              <a:rPr lang="en-US" altLang="en-US"/>
              <a:pPr/>
              <a:t>9</a:t>
            </a:fld>
            <a:endParaRPr lang="en-CA" alt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Larger Data Items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 data is too large for a single byte</a:t>
            </a:r>
          </a:p>
          <a:p>
            <a:pPr lvl="1"/>
            <a:r>
              <a:rPr lang="en-US" altLang="en-US"/>
              <a:t>Most integers and real numbers are too large</a:t>
            </a:r>
            <a:br>
              <a:rPr lang="en-US" altLang="en-US"/>
            </a:br>
            <a:endParaRPr lang="en-US" altLang="en-US"/>
          </a:p>
          <a:p>
            <a:pPr lvl="1"/>
            <a:r>
              <a:rPr lang="en-US" altLang="en-US"/>
              <a:t>Address refers to the first byte </a:t>
            </a:r>
            <a:br>
              <a:rPr lang="en-US" altLang="en-US"/>
            </a:br>
            <a:endParaRPr lang="en-US" altLang="en-US"/>
          </a:p>
          <a:p>
            <a:pPr lvl="1"/>
            <a:r>
              <a:rPr lang="en-US" altLang="en-US"/>
              <a:t>Next few consecutive bytes can store the additional</a:t>
            </a:r>
            <a:br>
              <a:rPr lang="en-US" altLang="en-US"/>
            </a:br>
            <a:r>
              <a:rPr lang="en-US" altLang="en-US"/>
              <a:t>bits for larger data</a:t>
            </a:r>
          </a:p>
        </p:txBody>
      </p:sp>
      <p:sp>
        <p:nvSpPr>
          <p:cNvPr id="49254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842125" y="5538788"/>
            <a:ext cx="2054225" cy="528637"/>
          </a:xfrm>
          <a:prstGeom prst="rect">
            <a:avLst/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 dirty="0"/>
              <a:t>Display 1.2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8" grpId="0" animBg="1"/>
    </p:bldLst>
  </p:timing>
</p:sld>
</file>

<file path=ppt/theme/theme1.xml><?xml version="1.0" encoding="utf-8"?>
<a:theme xmlns:a="http://schemas.openxmlformats.org/drawingml/2006/main" name="sav_ch02">
  <a:themeElements>
    <a:clrScheme name="sav_ch02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av_ch0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8BE1A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0000"/>
          </a:buClr>
          <a:buSzTx/>
          <a:buFont typeface="Wingdings" panose="05000000000000000000" pitchFamily="2" charset="2"/>
          <a:buNone/>
          <a:tabLst/>
          <a:defRPr kumimoji="0" lang="en-CA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8BE1A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0000"/>
          </a:buClr>
          <a:buSzTx/>
          <a:buFont typeface="Wingdings" panose="05000000000000000000" pitchFamily="2" charset="2"/>
          <a:buNone/>
          <a:tabLst/>
          <a:defRPr kumimoji="0" lang="en-CA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v_ch02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v_ch02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v_ch02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v_ch02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v_ch02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v_ch02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v_ch02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sav_ch02</Template>
  <TotalTime>1621</TotalTime>
  <Words>1296</Words>
  <Application>Microsoft Office PowerPoint</Application>
  <PresentationFormat>Letter Paper (8.5x11 in)</PresentationFormat>
  <Paragraphs>451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Tahoma</vt:lpstr>
      <vt:lpstr>Times New Roman</vt:lpstr>
      <vt:lpstr>Wingdings</vt:lpstr>
      <vt:lpstr>sav_ch02</vt:lpstr>
      <vt:lpstr>PowerPoint Presentation</vt:lpstr>
      <vt:lpstr>Chapter 1</vt:lpstr>
      <vt:lpstr>Overview </vt:lpstr>
      <vt:lpstr>Computer Systems</vt:lpstr>
      <vt:lpstr>Hardware</vt:lpstr>
      <vt:lpstr>Networks</vt:lpstr>
      <vt:lpstr>Computer Organization</vt:lpstr>
      <vt:lpstr>Computer Memory</vt:lpstr>
      <vt:lpstr> Larger Data Items</vt:lpstr>
      <vt:lpstr>Data or Code?</vt:lpstr>
      <vt:lpstr>Secondary Memory</vt:lpstr>
      <vt:lpstr>Secondary Memory Media</vt:lpstr>
      <vt:lpstr>Memory Access</vt:lpstr>
      <vt:lpstr>The Processor</vt:lpstr>
      <vt:lpstr>Computer Software</vt:lpstr>
      <vt:lpstr>Computer Input</vt:lpstr>
      <vt:lpstr>High-level Languages</vt:lpstr>
      <vt:lpstr> Low-level Languages</vt:lpstr>
      <vt:lpstr>Compilers</vt:lpstr>
      <vt:lpstr>Linkers </vt:lpstr>
      <vt:lpstr>Section 1.1 Conclusion</vt:lpstr>
      <vt:lpstr>Programming  and Problem Solving    </vt:lpstr>
      <vt:lpstr>Program Design</vt:lpstr>
      <vt:lpstr>Problem Solving Phase</vt:lpstr>
      <vt:lpstr>Implementation Phase</vt:lpstr>
      <vt:lpstr>Object Oriented Programming</vt:lpstr>
      <vt:lpstr>Software Life Cycle</vt:lpstr>
      <vt:lpstr>Section 1.2 Conclusion</vt:lpstr>
      <vt:lpstr>Introduction to C++</vt:lpstr>
      <vt:lpstr>C++ History</vt:lpstr>
      <vt:lpstr>A Sample C++ Program</vt:lpstr>
      <vt:lpstr>Explanation of code (1/5)</vt:lpstr>
      <vt:lpstr>Explanation of code (2/5)</vt:lpstr>
      <vt:lpstr>Explanation of code (3/5)</vt:lpstr>
      <vt:lpstr>Explanation of code (4/5)</vt:lpstr>
      <vt:lpstr>Explanation of code (5/5)</vt:lpstr>
      <vt:lpstr>Program Layout (1/3)</vt:lpstr>
      <vt:lpstr>Program Layout (2/3)</vt:lpstr>
      <vt:lpstr>Program Layout (3/3)</vt:lpstr>
      <vt:lpstr>Running a C++ Program</vt:lpstr>
      <vt:lpstr>Run a Program </vt:lpstr>
      <vt:lpstr>Section 1.3 Conclusion</vt:lpstr>
      <vt:lpstr>Testing and Debugging</vt:lpstr>
      <vt:lpstr>Program Errors</vt:lpstr>
      <vt:lpstr>Section 1-4 Conclusion</vt:lpstr>
      <vt:lpstr> Chapter 1 -- End</vt:lpstr>
      <vt:lpstr>Display 1.1</vt:lpstr>
      <vt:lpstr>Display 1.2</vt:lpstr>
      <vt:lpstr>Display 1.3</vt:lpstr>
      <vt:lpstr>Display 1.4</vt:lpstr>
      <vt:lpstr>Display 1.5</vt:lpstr>
      <vt:lpstr>Display 1.6</vt:lpstr>
      <vt:lpstr>Display 1.7</vt:lpstr>
      <vt:lpstr>Display 1.8</vt:lpstr>
      <vt:lpstr>Display 1.9</vt:lpstr>
      <vt:lpstr>Display 1.10</vt:lpstr>
    </vt:vector>
  </TitlesOfParts>
  <Company>Addison-Wesley 2003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and C++ Programming</dc:title>
  <dc:subject/>
  <dc:creator>Mohammed Kayed</dc:creator>
  <cp:lastModifiedBy>Mohammed Kayed</cp:lastModifiedBy>
  <cp:revision>105</cp:revision>
  <cp:lastPrinted>2001-11-04T00:51:13Z</cp:lastPrinted>
  <dcterms:created xsi:type="dcterms:W3CDTF">2002-05-19T03:30:33Z</dcterms:created>
  <dcterms:modified xsi:type="dcterms:W3CDTF">2020-02-16T17:43:42Z</dcterms:modified>
</cp:coreProperties>
</file>